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3"/>
  </p:notesMasterIdLst>
  <p:sldIdLst>
    <p:sldId id="262" r:id="rId2"/>
    <p:sldId id="256" r:id="rId3"/>
    <p:sldId id="257" r:id="rId4"/>
    <p:sldId id="258" r:id="rId5"/>
    <p:sldId id="260" r:id="rId6"/>
    <p:sldId id="259" r:id="rId7"/>
    <p:sldId id="261" r:id="rId8"/>
    <p:sldId id="263" r:id="rId9"/>
    <p:sldId id="264" r:id="rId10"/>
    <p:sldId id="265" r:id="rId11"/>
    <p:sldId id="267" r:id="rId12"/>
    <p:sldId id="266" r:id="rId13"/>
    <p:sldId id="269" r:id="rId14"/>
    <p:sldId id="270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6" r:id="rId51"/>
    <p:sldId id="305" r:id="rId5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A79CC-2A94-4E4A-8DB0-D5A7EB4E9A9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7B140-3B20-4BB2-90F8-AC3390C60A3C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0510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5F20F52-EE7C-42F9-B975-BA750A1452F1}" type="datetimeFigureOut">
              <a:rPr lang="ko-KR" altLang="en-US" smtClean="0"/>
              <a:t>2015-04-24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kusf.or.kr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554805" cy="939784"/>
          </a:xfrm>
        </p:spPr>
        <p:txBody>
          <a:bodyPr/>
          <a:lstStyle/>
          <a:p>
            <a:r>
              <a:rPr lang="ko-KR" altLang="en-US" dirty="0" smtClean="0"/>
              <a:t>대학운동부 평가 입력 매뉴얼</a:t>
            </a:r>
            <a:endParaRPr lang="ko-KR" altLang="en-US" dirty="0"/>
          </a:p>
        </p:txBody>
      </p:sp>
      <p:sp>
        <p:nvSpPr>
          <p:cNvPr id="4" name="제목 2"/>
          <p:cNvSpPr txBox="1">
            <a:spLocks/>
          </p:cNvSpPr>
          <p:nvPr/>
        </p:nvSpPr>
        <p:spPr>
          <a:xfrm>
            <a:off x="517152" y="4941168"/>
            <a:ext cx="8554805" cy="9397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dirty="0" smtClean="0"/>
              <a:t>2015. 04. 27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86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59732" y="476672"/>
            <a:ext cx="7344816" cy="108012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한국대학스포츠총장협의회 홈페이지 접속</a:t>
            </a:r>
            <a:r>
              <a:rPr lang="en-US" altLang="ko-KR" sz="1600" dirty="0" smtClean="0">
                <a:latin typeface="+mj-ea"/>
              </a:rPr>
              <a:t>”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</a:t>
            </a:r>
            <a:r>
              <a:rPr lang="en-US" altLang="ko-KR" sz="1600" dirty="0" smtClean="0">
                <a:effectLst/>
                <a:latin typeface="+mj-ea"/>
              </a:rPr>
              <a:t>1</a:t>
            </a:r>
            <a:r>
              <a:rPr lang="en-US" altLang="ko-KR" sz="1600" dirty="0" smtClean="0">
                <a:latin typeface="+mj-ea"/>
              </a:rPr>
              <a:t>. </a:t>
            </a:r>
            <a:r>
              <a:rPr lang="ko-KR" altLang="en-US" sz="1600" dirty="0" smtClean="0">
                <a:latin typeface="+mj-ea"/>
              </a:rPr>
              <a:t>인터넷 주소입력 창에</a:t>
            </a:r>
            <a:r>
              <a:rPr lang="en-US" altLang="ko-KR" sz="1600" dirty="0" smtClean="0">
                <a:latin typeface="+mj-ea"/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  <a:hlinkClick r:id="rId2"/>
              </a:rPr>
              <a:t>www.kusf.or.kr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600" dirty="0" smtClean="0">
                <a:latin typeface="+mj-ea"/>
              </a:rPr>
              <a:t>입력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600" dirty="0" smtClean="0">
                <a:latin typeface="+mj-ea"/>
              </a:rPr>
              <a:t>이동</a:t>
            </a: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Step2. 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한국대학스포츠총장협의회 바로가기 </a:t>
            </a:r>
            <a:r>
              <a:rPr lang="ko-KR" altLang="en-US" sz="1600" dirty="0" smtClean="0">
                <a:latin typeface="+mj-ea"/>
              </a:rPr>
              <a:t>배너 클릭 </a:t>
            </a:r>
            <a:endParaRPr lang="ko-KR" altLang="en-US" sz="1600" dirty="0">
              <a:latin typeface="+mj-ea"/>
            </a:endParaRPr>
          </a:p>
        </p:txBody>
      </p:sp>
      <p:pic>
        <p:nvPicPr>
          <p:cNvPr id="1026" name="Picture 2" descr="C:\Users\강민\Desktop\대학운동부평가 사용자 메뉴얼\kusf접속안내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4" y="1700808"/>
            <a:ext cx="8238152" cy="485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94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96922" y="332656"/>
            <a:ext cx="8164689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한국대학스포츠총장협의회 사업안내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ko-KR" altLang="en-US" sz="1400" dirty="0" smtClean="0">
                <a:latin typeface="+mj-ea"/>
              </a:rPr>
              <a:t>한국대학스포츠총장협의회 홈페이지 접속 후 상위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번째 배너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사업안내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2050" name="Picture 2" descr="C:\Users\강민\Desktop\대학운동부평가 사용자 메뉴얼\평가 사업안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22" y="1412776"/>
            <a:ext cx="8524730" cy="515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7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88098" y="404664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지</a:t>
            </a:r>
            <a:r>
              <a:rPr lang="ko-KR" altLang="en-US" sz="1400" dirty="0">
                <a:latin typeface="+mj-ea"/>
              </a:rPr>
              <a:t>원</a:t>
            </a:r>
            <a:r>
              <a:rPr lang="ko-KR" altLang="en-US" sz="1400" dirty="0" smtClean="0">
                <a:latin typeface="+mj-ea"/>
              </a:rPr>
              <a:t> 접속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ko-KR" altLang="en-US" sz="1400" dirty="0" smtClean="0">
                <a:latin typeface="+mj-ea"/>
              </a:rPr>
              <a:t>사업안내 배너 최상위에 위치</a:t>
            </a:r>
            <a:r>
              <a:rPr lang="ko-KR" altLang="en-US" sz="1400" dirty="0">
                <a:latin typeface="+mj-ea"/>
              </a:rPr>
              <a:t>한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지원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2050" name="Picture 2" descr="C:\Users\강민\Desktop\대학운동부지원클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29029"/>
            <a:ext cx="8496944" cy="525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28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064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ko-KR" altLang="en-US" sz="1400" dirty="0" smtClean="0">
                <a:latin typeface="+mj-ea"/>
              </a:rPr>
              <a:t>대학운동부 회원가입 페이지 이</a:t>
            </a:r>
            <a:r>
              <a:rPr lang="ko-KR" altLang="en-US" sz="1400" dirty="0">
                <a:latin typeface="+mj-ea"/>
              </a:rPr>
              <a:t>동</a:t>
            </a:r>
            <a:r>
              <a:rPr lang="ko-KR" altLang="en-US" sz="1400" dirty="0" smtClean="0">
                <a:latin typeface="+mj-ea"/>
              </a:rPr>
              <a:t>을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로그인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3074" name="Picture 2" descr="C:\Users\강민\Desktop\로그인 클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496944" cy="516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39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8071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회원가입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ko-KR" altLang="en-US" sz="1400" dirty="0" smtClean="0">
                <a:latin typeface="+mj-ea"/>
              </a:rPr>
              <a:t>로그인 페이지로 이동 후 로그인 창 중단에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회원가입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/>
          </a:p>
        </p:txBody>
      </p:sp>
      <p:pic>
        <p:nvPicPr>
          <p:cNvPr id="1026" name="Picture 2" descr="C:\Users\강민\Desktop\회원가입 클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496944" cy="508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64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0472" y="332656"/>
            <a:ext cx="8554805" cy="144016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대학운동부 </a:t>
            </a:r>
            <a:r>
              <a:rPr lang="ko-KR" altLang="en-US" sz="1600" dirty="0">
                <a:latin typeface="+mj-ea"/>
              </a:rPr>
              <a:t>회원가입</a:t>
            </a:r>
            <a:r>
              <a:rPr lang="en-US" altLang="ko-KR" sz="1600" dirty="0">
                <a:latin typeface="+mj-ea"/>
              </a:rPr>
              <a:t>”(</a:t>
            </a:r>
            <a:r>
              <a:rPr lang="ko-KR" altLang="en-US" sz="1600" dirty="0">
                <a:latin typeface="+mj-ea"/>
              </a:rPr>
              <a:t>계속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Step1. </a:t>
            </a:r>
            <a:r>
              <a:rPr lang="ko-KR" altLang="en-US" sz="1600" dirty="0" smtClean="0">
                <a:latin typeface="+mj-ea"/>
              </a:rPr>
              <a:t>회원가입을 위한 기본 정보 입력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latin typeface="+mj-ea"/>
              </a:rPr>
              <a:t>모든 항목 입력 후 회원가입 가능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*</a:t>
            </a:r>
            <a:r>
              <a:rPr lang="ko-KR" altLang="en-US" sz="1600" dirty="0" smtClean="0">
                <a:latin typeface="+mj-ea"/>
              </a:rPr>
              <a:t>대학교 선택 시 아이디 자동 발급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직접 입력 불가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Step2. </a:t>
            </a:r>
            <a:r>
              <a:rPr lang="ko-KR" altLang="en-US" sz="1600" dirty="0" smtClean="0">
                <a:latin typeface="+mj-ea"/>
              </a:rPr>
              <a:t>모든 기</a:t>
            </a:r>
            <a:r>
              <a:rPr lang="ko-KR" altLang="en-US" sz="1600" dirty="0">
                <a:latin typeface="+mj-ea"/>
              </a:rPr>
              <a:t>본</a:t>
            </a:r>
            <a:r>
              <a:rPr lang="ko-KR" altLang="en-US" sz="1600" dirty="0" smtClean="0">
                <a:latin typeface="+mj-ea"/>
              </a:rPr>
              <a:t> 정보 입력 후 화면 하단의 </a:t>
            </a:r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600" dirty="0" smtClean="0">
                <a:latin typeface="+mj-ea"/>
              </a:rPr>
              <a:t>” </a:t>
            </a:r>
            <a:r>
              <a:rPr lang="ko-KR" altLang="en-US" sz="1600" dirty="0" smtClean="0">
                <a:latin typeface="+mj-ea"/>
              </a:rPr>
              <a:t>클릭</a:t>
            </a:r>
            <a:r>
              <a:rPr lang="en-US" altLang="ko-KR" sz="1600" dirty="0" smtClean="0">
                <a:latin typeface="+mj-ea"/>
              </a:rPr>
              <a:t>(Click</a:t>
            </a:r>
            <a:r>
              <a:rPr lang="en-US" altLang="ko-KR" sz="1400" dirty="0" smtClean="0">
                <a:latin typeface="+mj-ea"/>
              </a:rPr>
              <a:t>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4098" name="Picture 2" descr="C:\Users\강민\Desktop\회원가입 기본정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72" y="1844824"/>
            <a:ext cx="8500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63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>
            <a:spLocks noGrp="1"/>
          </p:cNvSpPr>
          <p:nvPr>
            <p:ph type="title"/>
          </p:nvPr>
        </p:nvSpPr>
        <p:spPr>
          <a:xfrm>
            <a:off x="30064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대학운동부 회원가입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입력 예시 참고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5122" name="Picture 2" descr="C:\Users\강민\Desktop\회원가입 입력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424936" cy="517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64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76672"/>
            <a:ext cx="8554805" cy="10081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회원가입 기본 정보 입력 완료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아래 화면으로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회원가입 성공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 </a:t>
            </a:r>
            <a:r>
              <a:rPr lang="ko-KR" altLang="en-US" sz="1400" dirty="0" smtClean="0">
                <a:latin typeface="+mj-ea"/>
              </a:rPr>
              <a:t>후 운동부 정보 입력 화면으로 이동</a:t>
            </a:r>
            <a:endParaRPr lang="ko-KR" altLang="en-US" sz="1400" dirty="0"/>
          </a:p>
        </p:txBody>
      </p:sp>
      <p:pic>
        <p:nvPicPr>
          <p:cNvPr id="6146" name="Picture 2" descr="C:\Users\강민\Desktop\회원가입 성공 메세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48" y="1556792"/>
            <a:ext cx="8432515" cy="50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4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04664"/>
            <a:ext cx="8554805" cy="129614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회원가입 완료 후 대학운동부 정보 입력 페이지로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대학에서 운영 중인 모든 운동부 등록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운동부 정보 입력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endParaRPr lang="ko-KR" altLang="en-US" sz="1400" dirty="0"/>
          </a:p>
        </p:txBody>
      </p:sp>
      <p:pic>
        <p:nvPicPr>
          <p:cNvPr id="7170" name="Picture 2" descr="C:\Users\강민\Desktop\운동부 정보 입력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36" y="1772816"/>
            <a:ext cx="855480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4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80716" y="332656"/>
            <a:ext cx="8554805" cy="129614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대학운동부 입력 예시 참고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정보 입력이 끝난 운동부는 관리 하단에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* </a:t>
            </a:r>
            <a:r>
              <a:rPr lang="ko-KR" altLang="en-US" sz="1400" dirty="0" smtClean="0">
                <a:latin typeface="+mj-ea"/>
              </a:rPr>
              <a:t>육성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err="1" smtClean="0">
                <a:latin typeface="+mj-ea"/>
              </a:rPr>
              <a:t>비육성</a:t>
            </a:r>
            <a:r>
              <a:rPr lang="ko-KR" altLang="en-US" sz="1400" dirty="0" smtClean="0">
                <a:latin typeface="+mj-ea"/>
              </a:rPr>
              <a:t> 분류는 해당 운동부를 운영하는 대학의 기준으로 함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9219" name="Picture 3" descr="C:\Users\강민\Desktop\운동부 정보 입력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772816"/>
            <a:ext cx="8467748" cy="479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611764" cy="1224136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운동부 정보가 정상적으로 등록되었다는 알림 메시지 팝업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대학운동부 </a:t>
            </a:r>
            <a:r>
              <a:rPr lang="ko-KR" altLang="en-US" sz="1400" dirty="0">
                <a:latin typeface="+mj-ea"/>
              </a:rPr>
              <a:t>정보 입력 창 아랫부분에 등록 한 운동부 정보 생성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순차적으로 대학에서 운영 중인 모든 운동부 입력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</p:txBody>
      </p:sp>
      <p:pic>
        <p:nvPicPr>
          <p:cNvPr id="8195" name="Picture 3" descr="C:\Users\강민\Desktop\운동부 정보 정상 등록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5" y="1556792"/>
            <a:ext cx="8554805" cy="497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611764" cy="1440160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이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수정이 필요 할 경우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수정 팝업 창 내에서 수정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수정완료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 </a:t>
            </a:r>
            <a:r>
              <a:rPr lang="en-US" altLang="ko-KR" sz="1400" dirty="0" smtClean="0">
                <a:latin typeface="+mj-ea"/>
              </a:rPr>
              <a:t>Click</a:t>
            </a:r>
            <a:endParaRPr lang="ko-KR" altLang="en-US" sz="1400" dirty="0"/>
          </a:p>
        </p:txBody>
      </p:sp>
      <p:pic>
        <p:nvPicPr>
          <p:cNvPr id="10243" name="Picture 3" descr="C:\Users\강민\Desktop\대학운동부 정보 수정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772816"/>
            <a:ext cx="8539756" cy="478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3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04664"/>
            <a:ext cx="8611764" cy="158417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가</a:t>
            </a:r>
            <a:r>
              <a:rPr lang="ko-KR" altLang="en-US" sz="1400" dirty="0" smtClean="0">
                <a:latin typeface="+mj-ea"/>
              </a:rPr>
              <a:t>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삭제가 필요 할 경우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삭제를 원할 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삭제를 </a:t>
            </a:r>
            <a:r>
              <a:rPr lang="ko-KR" altLang="en-US" sz="1400" dirty="0" smtClean="0">
                <a:latin typeface="+mj-ea"/>
              </a:rPr>
              <a:t>원하지 않을 </a:t>
            </a:r>
            <a:r>
              <a:rPr lang="ko-KR" altLang="en-US" sz="1400" dirty="0">
                <a:latin typeface="+mj-ea"/>
              </a:rPr>
              <a:t>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취소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버튼 클릭 </a:t>
            </a:r>
            <a:r>
              <a:rPr lang="en-US" altLang="ko-KR" sz="1400" dirty="0">
                <a:latin typeface="+mj-ea"/>
              </a:rPr>
              <a:t>Click</a:t>
            </a:r>
          </a:p>
          <a:p>
            <a:pPr algn="l"/>
            <a:endParaRPr lang="ko-KR" altLang="en-US" sz="1400" dirty="0"/>
          </a:p>
        </p:txBody>
      </p:sp>
      <p:pic>
        <p:nvPicPr>
          <p:cNvPr id="11266" name="Picture 2" descr="C:\Users\강민\Desktop\대학운동부 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00" y="1880924"/>
            <a:ext cx="8515972" cy="46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2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554805" cy="129614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대학운동부 입력 완료 예시 참고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대학에서 운영하는 모든 운동부 입력이 완료 되면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항목으로  이동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2290" name="Picture 2" descr="C:\Users\강민\Desktop\입력완료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628800"/>
            <a:ext cx="8554805" cy="493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46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04664"/>
            <a:ext cx="8554805" cy="100811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대학운동부 평가 입력 이동을 위하여 화면 좌측</a:t>
            </a:r>
            <a:r>
              <a:rPr lang="ko-KR" altLang="en-US" sz="1400" dirty="0">
                <a:latin typeface="+mj-ea"/>
              </a:rPr>
              <a:t>의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3314" name="Picture 2" descr="C:\Users\강민\Desktop\대학운동부 평가 입력 이동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1484784"/>
            <a:ext cx="8553991" cy="509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7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96148" y="332656"/>
            <a:ext cx="8554805" cy="1440160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1-1: </a:t>
            </a:r>
            <a:r>
              <a:rPr lang="ko-KR" altLang="en-US" sz="1400" dirty="0" smtClean="0">
                <a:latin typeface="+mj-ea"/>
              </a:rPr>
              <a:t>대학운동부 운영 지원 실적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합계는 상위 항목 입력 시 자동으로 계산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운영 지원 실적 입력 시 금액 단위 주의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14338" name="Picture 2" descr="C:\Users\강민\Desktop\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86" y="1772816"/>
            <a:ext cx="8525567" cy="478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1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04664"/>
            <a:ext cx="8554805" cy="10081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1-1: </a:t>
            </a:r>
            <a:r>
              <a:rPr lang="ko-KR" altLang="en-US" sz="1400" dirty="0" smtClean="0">
                <a:latin typeface="+mj-ea"/>
              </a:rPr>
              <a:t>대학운동부 운영 지원 실적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5362" name="Picture 2" descr="C:\Users\강민\Desktop\1-1입력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1556792"/>
            <a:ext cx="8554805" cy="50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1-2: </a:t>
            </a:r>
            <a:r>
              <a:rPr lang="ko-KR" altLang="en-US" sz="1400" dirty="0" smtClean="0">
                <a:latin typeface="+mj-ea"/>
              </a:rPr>
              <a:t>대학운동부 시설 및 인프라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r>
              <a:rPr lang="ko-KR" altLang="en-US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해당사항이 없는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합숙소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기숙사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의 경우 전용 또는 일부 사용 둘 중 하나만 선택 가능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6386" name="Picture 2" descr="C:\Users\강민\Desktop\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2204864"/>
            <a:ext cx="8554805" cy="434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45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1-2: </a:t>
            </a:r>
            <a:r>
              <a:rPr lang="ko-KR" altLang="en-US" sz="1400" dirty="0" smtClean="0">
                <a:latin typeface="+mj-ea"/>
              </a:rPr>
              <a:t>대학운동부 시설 및 인프라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7411" name="Picture 3" descr="C:\Users\강민\Desktop\1-2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24" y="2132856"/>
            <a:ext cx="8538811" cy="444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3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1-1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1-2 </a:t>
            </a:r>
            <a:r>
              <a:rPr lang="ko-KR" altLang="en-US" sz="1400" dirty="0" smtClean="0">
                <a:latin typeface="+mj-ea"/>
              </a:rPr>
              <a:t>입력 완료 후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팝업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저장하고 다음 단계로 이동합니다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8435" name="Picture 3" descr="C:\Users\강민\Desktop\다음단계 이동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2856"/>
            <a:ext cx="8512807" cy="440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27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2-1: </a:t>
            </a:r>
            <a:r>
              <a:rPr lang="ko-KR" altLang="en-US" sz="1400" dirty="0" smtClean="0">
                <a:latin typeface="+mj-ea"/>
              </a:rPr>
              <a:t>대학운동부 재학생 </a:t>
            </a:r>
            <a:r>
              <a:rPr lang="ko-KR" altLang="en-US" sz="1400" dirty="0" err="1" smtClean="0">
                <a:latin typeface="+mj-ea"/>
              </a:rPr>
              <a:t>충원율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대학별 학제 유형에 따라 입력</a:t>
            </a:r>
            <a:r>
              <a:rPr lang="en-US" altLang="ko-KR" sz="1400" dirty="0" smtClean="0">
                <a:latin typeface="+mj-ea"/>
              </a:rPr>
              <a:t>(4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전 항목</a:t>
            </a:r>
            <a:r>
              <a:rPr lang="en-US" altLang="ko-KR" sz="1400" dirty="0" smtClean="0">
                <a:latin typeface="+mj-ea"/>
              </a:rPr>
              <a:t>, 3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12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~14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, 2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13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~14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합계 항목은 </a:t>
            </a:r>
            <a:r>
              <a:rPr lang="ko-KR" altLang="en-US" sz="1400" dirty="0">
                <a:latin typeface="+mj-ea"/>
              </a:rPr>
              <a:t>연</a:t>
            </a:r>
            <a:r>
              <a:rPr lang="ko-KR" altLang="en-US" sz="1400" dirty="0" smtClean="0">
                <a:latin typeface="+mj-ea"/>
              </a:rPr>
              <a:t>도별 </a:t>
            </a:r>
            <a:r>
              <a:rPr lang="ko-KR" altLang="en-US" sz="1400" dirty="0" smtClean="0">
                <a:latin typeface="+mj-ea"/>
              </a:rPr>
              <a:t>실적 입력 시 자동으로 집계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9458" name="Picture 2" descr="C:\Users\강민\Desktop\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7" y="2132856"/>
            <a:ext cx="8554805" cy="446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2-1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재학생 </a:t>
            </a:r>
            <a:r>
              <a:rPr lang="ko-KR" altLang="en-US" sz="1400" dirty="0" err="1">
                <a:latin typeface="+mj-ea"/>
              </a:rPr>
              <a:t>충원율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0482" name="Picture 2" descr="C:\Users\강민\Desktop\2-1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2132856"/>
            <a:ext cx="8554805" cy="443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9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2-2: </a:t>
            </a:r>
            <a:r>
              <a:rPr lang="ko-KR" altLang="en-US" sz="1400" dirty="0" smtClean="0">
                <a:latin typeface="+mj-ea"/>
              </a:rPr>
              <a:t>대학운동부 학생관리 및 지원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학생선수 전용 해당 항목은 학생선수만을 위해 따로 개설된 프로그램 및 시스템만 인정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대학운동부 학생관리 및 지원부서는 체육관련 전담부서가 아니어도 인정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1506" name="Picture 2" descr="C:\Users\강민\Desktop\2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23" y="2204864"/>
            <a:ext cx="8554805" cy="439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94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2-3: </a:t>
            </a:r>
            <a:r>
              <a:rPr lang="ko-KR" altLang="en-US" sz="1400" dirty="0" smtClean="0">
                <a:latin typeface="+mj-ea"/>
              </a:rPr>
              <a:t>대학운동부 학생선수 학업성취도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-A, B, C, D, F </a:t>
            </a:r>
            <a:r>
              <a:rPr lang="ko-KR" altLang="en-US" sz="1400" dirty="0" smtClean="0">
                <a:latin typeface="+mj-ea"/>
              </a:rPr>
              <a:t>학점 학생선수 인원의 합계가 대학운동부 학생선수 인원과 같아야 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해당사항이 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22530" name="Picture 2" descr="C:\Users\강민\Desktop\2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40" y="1953745"/>
            <a:ext cx="8575330" cy="460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69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2-3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학생선수 </a:t>
            </a:r>
            <a:r>
              <a:rPr lang="ko-KR" altLang="en-US" sz="1400" dirty="0" smtClean="0">
                <a:latin typeface="+mj-ea"/>
              </a:rPr>
              <a:t>학업성취도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3554" name="Picture 2" descr="C:\Users\강민\Desktop\2-3입력에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1916832"/>
            <a:ext cx="8554805" cy="462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08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2-4: </a:t>
            </a:r>
            <a:r>
              <a:rPr lang="ko-KR" altLang="en-US" sz="1400" dirty="0" smtClean="0">
                <a:latin typeface="+mj-ea"/>
              </a:rPr>
              <a:t>대학운동부 취업률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취업인원 및 평가대상 제외 인원의 경우 증빙이 가능한 인원만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해당사항이 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24578" name="Picture 2" descr="C:\Users\강민\Desktop\2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93" y="2204864"/>
            <a:ext cx="8537189" cy="435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6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2-4: 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취업률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5602" name="Picture 2" descr="C:\Users\강민\Desktop\2-4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2060848"/>
            <a:ext cx="8554805" cy="45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98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2-5: </a:t>
            </a:r>
            <a:r>
              <a:rPr lang="ko-KR" altLang="en-US" sz="1400" dirty="0" smtClean="0">
                <a:latin typeface="+mj-ea"/>
              </a:rPr>
              <a:t>학생선수 입시전형 적정성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체육특기자 전형이 없는 대학의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체육특기자 전형여부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항목</a:t>
            </a:r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무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체육특기자 전형이 있는 대학의 경우 해당 항목의 반영 여부 체크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반영 비율에 관계없이 반영을 하는 항목의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유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6626" name="Picture 2" descr="C:\Users\강민\Desktop\2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27" y="2492896"/>
            <a:ext cx="8546455" cy="408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80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2-5: </a:t>
            </a:r>
            <a:r>
              <a:rPr lang="ko-KR" altLang="en-US" sz="1400" dirty="0">
                <a:latin typeface="+mj-ea"/>
              </a:rPr>
              <a:t>학생선수 입시전형 적정성</a:t>
            </a:r>
            <a:r>
              <a:rPr lang="en-US" altLang="ko-KR" sz="1400" dirty="0">
                <a:latin typeface="+mj-ea"/>
              </a:rPr>
              <a:t>(</a:t>
            </a:r>
            <a:r>
              <a:rPr lang="ko-KR" altLang="en-US" sz="1400" dirty="0" err="1">
                <a:latin typeface="+mj-ea"/>
              </a:rPr>
              <a:t>가산점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7650" name="Picture 2" descr="C:\Users\강민\Desktop\2-5 입력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348880"/>
            <a:ext cx="8512807" cy="42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06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77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2-1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en-US" altLang="ko-KR" sz="1400" dirty="0" smtClean="0">
                <a:latin typeface="+mj-ea"/>
              </a:rPr>
              <a:t>-5 </a:t>
            </a:r>
            <a:r>
              <a:rPr lang="ko-KR" altLang="en-US" sz="1400" dirty="0" smtClean="0">
                <a:latin typeface="+mj-ea"/>
              </a:rPr>
              <a:t>입력 완료 후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팝업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저장하고 다음 단계로 이동합니다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주의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입력 도중 이전 단계로 돌아가기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뒤로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데이터 저장 안됨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</a:t>
            </a:r>
            <a:r>
              <a:rPr lang="ko-KR" altLang="en-US" sz="1400" dirty="0" smtClean="0">
                <a:latin typeface="+mj-ea"/>
              </a:rPr>
              <a:t>입력 내용을 저장하고 이전 단계로 이동을 원할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뒤로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하여 이동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026" name="Picture 2" descr="C:\Users\강민\Desktop\대학운동부평가 사용자 메뉴얼\다음단계 이동 평가영역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2238053"/>
            <a:ext cx="8554805" cy="432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97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3-1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인원 수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3-1</a:t>
            </a:r>
            <a:r>
              <a:rPr lang="ko-KR" altLang="en-US" sz="1400" dirty="0" smtClean="0">
                <a:latin typeface="+mj-ea"/>
              </a:rPr>
              <a:t>의 대학운동부 인원 수 입력 시 </a:t>
            </a:r>
            <a:r>
              <a:rPr lang="en-US" altLang="ko-KR" sz="1400" dirty="0" smtClean="0">
                <a:latin typeface="+mj-ea"/>
              </a:rPr>
              <a:t>3-2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3-6</a:t>
            </a:r>
            <a:r>
              <a:rPr lang="ko-KR" altLang="en-US" sz="1400" dirty="0" smtClean="0">
                <a:latin typeface="+mj-ea"/>
              </a:rPr>
              <a:t>까지 대학운동부 학생선수 인원 자동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050" name="Picture 2" descr="C:\Users\강민\Desktop\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2204864"/>
            <a:ext cx="8554805" cy="437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2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1656184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순서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3074" name="Picture 2" descr="C:\Users\강민\Desktop\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1628800"/>
            <a:ext cx="8554805" cy="492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2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1872208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국제대회의 경우 국내대회와 같은 방식으로 입력하되 참가 대회를 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2014</a:t>
            </a:r>
            <a:r>
              <a:rPr lang="ko-KR" altLang="en-US" sz="1400" dirty="0" smtClean="0">
                <a:latin typeface="+mj-ea"/>
              </a:rPr>
              <a:t>년에 개최된 국제대회만 입력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선택 항목에 없는 국제대회의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기타국제대회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4098" name="Picture 2" descr="C:\Users\강민\Desktop\3-2국제대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204864"/>
            <a:ext cx="8554805" cy="432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5123" name="Picture 3" descr="C:\Users\강민\Desktop\3-2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5" y="1837569"/>
            <a:ext cx="8554805" cy="473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4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수정 또는 삭제를 원하는 경우 입력한 종목 옆에 위치한 </a:t>
            </a:r>
            <a:r>
              <a:rPr lang="en-US" altLang="ko-KR" sz="1400" dirty="0" smtClean="0">
                <a:latin typeface="+mj-ea"/>
              </a:rPr>
              <a:t>“x”</a:t>
            </a:r>
            <a:r>
              <a:rPr lang="ko-KR" altLang="en-US" sz="1400" dirty="0" smtClean="0">
                <a:latin typeface="+mj-ea"/>
              </a:rPr>
              <a:t>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“x” </a:t>
            </a:r>
            <a:r>
              <a:rPr lang="ko-KR" altLang="en-US" sz="1400" dirty="0" smtClean="0">
                <a:latin typeface="+mj-ea"/>
              </a:rPr>
              <a:t>클릭 후 삭제 여부 확인 팝업 알림 메시지 창에서 삭제를 원할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수정을 원하는 경우 해당 입력 항목을 삭제 후 재입력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6147" name="Picture 3" descr="C:\Users\강민\Desktop\3-2 수정 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1988840"/>
            <a:ext cx="855480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38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입상 실적 점수는 협의회 홈페이지 자료마당 기타자료실의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를 다운받아  종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err="1" smtClean="0">
                <a:latin typeface="+mj-ea"/>
              </a:rPr>
              <a:t>목별</a:t>
            </a:r>
            <a:r>
              <a:rPr lang="ko-KR" altLang="en-US" sz="1400" dirty="0" smtClean="0">
                <a:latin typeface="+mj-ea"/>
              </a:rPr>
              <a:t> 입상 실적을 입력 후 결과 값을 입상실적 점수 항목에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7170" name="Picture 2" descr="C:\Users\강민\Desktop\3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3" y="2060848"/>
            <a:ext cx="8554805" cy="449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554805" cy="2232248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협의회 홈페이지 자료마당 기타자료실에서 다운로드 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 입상 실적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순위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성적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부분의 보라색 항목은 입력 금지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종목별 입상 실적을 입력 후 화면 우측의 종목별 점수를 평가입력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검도 </a:t>
            </a:r>
            <a:r>
              <a:rPr lang="en-US" altLang="ko-KR" sz="1400" dirty="0" smtClean="0">
                <a:latin typeface="+mj-ea"/>
              </a:rPr>
              <a:t>33</a:t>
            </a:r>
            <a:r>
              <a:rPr lang="ko-KR" altLang="en-US" sz="1400" dirty="0" smtClean="0">
                <a:latin typeface="+mj-ea"/>
              </a:rPr>
              <a:t>점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농구 </a:t>
            </a:r>
            <a:r>
              <a:rPr lang="en-US" altLang="ko-KR" sz="1400" dirty="0" smtClean="0">
                <a:latin typeface="+mj-ea"/>
              </a:rPr>
              <a:t>15</a:t>
            </a:r>
            <a:r>
              <a:rPr lang="ko-KR" altLang="en-US" sz="1400" dirty="0" smtClean="0">
                <a:latin typeface="+mj-ea"/>
              </a:rPr>
              <a:t>점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배구 </a:t>
            </a:r>
            <a:r>
              <a:rPr lang="en-US" altLang="ko-KR" sz="1400" dirty="0" smtClean="0">
                <a:latin typeface="+mj-ea"/>
              </a:rPr>
              <a:t>8</a:t>
            </a:r>
            <a:r>
              <a:rPr lang="ko-KR" altLang="en-US" sz="1400" dirty="0" smtClean="0">
                <a:latin typeface="+mj-ea"/>
              </a:rPr>
              <a:t>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아래 </a:t>
            </a:r>
            <a:r>
              <a:rPr lang="ko-KR" altLang="en-US" sz="1400" dirty="0">
                <a:latin typeface="+mj-ea"/>
              </a:rPr>
              <a:t>입력 예시 화면 참고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8194" name="Picture 2" descr="C:\Users\강민\Desktop\3-3엑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09" y="2708920"/>
            <a:ext cx="8587080" cy="384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95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37626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300" dirty="0" smtClean="0">
                <a:latin typeface="+mj-ea"/>
              </a:rPr>
              <a:t> 입력 방식은 </a:t>
            </a:r>
            <a:r>
              <a:rPr lang="en-US" altLang="ko-KR" sz="1300" dirty="0" smtClean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</a:t>
            </a:r>
            <a:r>
              <a:rPr lang="ko-KR" altLang="en-US" sz="1300" dirty="0" smtClean="0">
                <a:effectLst/>
              </a:rPr>
              <a:t>출전 실적과 마찬가지로 종목 선택 후 점수 기입 </a:t>
            </a:r>
            <a:r>
              <a:rPr lang="en-US" altLang="ko-KR" sz="1300" dirty="0" smtClean="0">
                <a:effectLst/>
              </a:rPr>
              <a:t>“</a:t>
            </a:r>
            <a:r>
              <a:rPr lang="ko-KR" altLang="en-US" sz="1300" dirty="0" smtClean="0">
                <a:solidFill>
                  <a:srgbClr val="FF0000"/>
                </a:solidFill>
                <a:effectLst/>
              </a:rPr>
              <a:t>입력</a:t>
            </a:r>
            <a:r>
              <a:rPr lang="en-US" altLang="ko-KR" sz="1300" dirty="0" smtClean="0">
                <a:effectLst/>
              </a:rPr>
              <a:t>” </a:t>
            </a:r>
            <a:r>
              <a:rPr lang="ko-KR" altLang="en-US" sz="1300" dirty="0" smtClean="0">
                <a:effectLst/>
              </a:rPr>
              <a:t>버튼 클릭 </a:t>
            </a:r>
            <a:r>
              <a:rPr lang="en-US" altLang="ko-KR" sz="1300" dirty="0" smtClean="0">
                <a:effectLst/>
              </a:rPr>
              <a:t>Click</a:t>
            </a: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 </a:t>
            </a:r>
            <a:r>
              <a:rPr lang="ko-KR" altLang="en-US" sz="1300" dirty="0" smtClean="0">
                <a:effectLst/>
              </a:rPr>
              <a:t>수정 또는 삭제를 원할 경우 </a:t>
            </a:r>
            <a:r>
              <a:rPr lang="en-US" altLang="ko-KR" sz="1300" dirty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출전 실적과 마찬가지로 </a:t>
            </a:r>
            <a:r>
              <a:rPr lang="en-US" altLang="ko-KR" sz="1300" dirty="0" smtClean="0">
                <a:effectLst/>
              </a:rPr>
              <a:t>“x”  </a:t>
            </a:r>
            <a:r>
              <a:rPr lang="ko-KR" altLang="en-US" sz="1300" dirty="0" smtClean="0">
                <a:effectLst/>
              </a:rPr>
              <a:t>클릭하여 진행</a:t>
            </a:r>
            <a:endParaRPr lang="en-US" altLang="ko-KR" sz="1300" dirty="0" smtClean="0">
              <a:effectLst/>
            </a:endParaRP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</a:t>
            </a:r>
            <a:r>
              <a:rPr lang="ko-KR" altLang="en-US" sz="1300" dirty="0" smtClean="0">
                <a:effectLst/>
              </a:rPr>
              <a:t>아래 입력 예시 화면 참</a:t>
            </a:r>
            <a:r>
              <a:rPr lang="ko-KR" altLang="en-US" sz="1300" dirty="0">
                <a:effectLst/>
              </a:rPr>
              <a:t>고</a:t>
            </a:r>
            <a:r>
              <a:rPr lang="ko-KR" altLang="en-US" sz="1300" dirty="0" smtClean="0">
                <a:effectLst/>
              </a:rPr>
              <a:t> </a:t>
            </a:r>
            <a:endParaRPr lang="en-US" altLang="ko-KR" sz="13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9218" name="Picture 2" descr="C:\Users\강민\Desktop\3-3 국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780928"/>
            <a:ext cx="8516788" cy="376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13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44827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2014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국제대회도 국내대회와 같은 방식으로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종목별 세부 종목 구분이 없는 경우 합산하여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빙상의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각 세부종목의 종목별 합산 점수를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예시 화면 참고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10242" name="Picture 2" descr="C:\Users\강민\Desktop\3-3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96" y="2826104"/>
            <a:ext cx="851678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강민\Desktop\3-3국제대회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4125746"/>
            <a:ext cx="8516788" cy="240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28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516788" cy="453650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3-4: </a:t>
            </a:r>
            <a:r>
              <a:rPr lang="ko-KR" altLang="en-US" sz="1400" dirty="0" smtClean="0">
                <a:latin typeface="+mj-ea"/>
              </a:rPr>
              <a:t>대학운동부 학생선수 역량 향상도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3-5: </a:t>
            </a:r>
            <a:r>
              <a:rPr lang="ko-KR" altLang="en-US" sz="1400" dirty="0" smtClean="0">
                <a:latin typeface="+mj-ea"/>
              </a:rPr>
              <a:t>대학운동부 학생선수 청렴도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4-4: </a:t>
            </a:r>
            <a:r>
              <a:rPr lang="ko-KR" altLang="en-US" sz="1400" dirty="0" smtClean="0">
                <a:latin typeface="+mj-ea"/>
              </a:rPr>
              <a:t>대학운동부 지도자 청렴도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5-1: </a:t>
            </a:r>
            <a:r>
              <a:rPr lang="ko-KR" altLang="en-US" sz="1400" dirty="0" smtClean="0">
                <a:latin typeface="+mj-ea"/>
              </a:rPr>
              <a:t>대학운동부 사회적 협력 및 기여도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5-2: KUSF </a:t>
            </a:r>
            <a:r>
              <a:rPr lang="ko-KR" altLang="en-US" sz="1400" dirty="0" smtClean="0">
                <a:latin typeface="+mj-ea"/>
              </a:rPr>
              <a:t>운영규정 운영계획 수립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5-3: KUSF </a:t>
            </a:r>
            <a:r>
              <a:rPr lang="ko-KR" altLang="en-US" sz="1400" dirty="0" smtClean="0">
                <a:latin typeface="+mj-ea"/>
              </a:rPr>
              <a:t>시행 사업 협력 및 참여도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위 평가항목은 정성평가 항목으로 협의회 홈페이지 자료마당 기타자료실에서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평가 보고서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양식을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작성하여 제출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5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194421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3-6: </a:t>
            </a:r>
            <a:r>
              <a:rPr lang="ko-KR" altLang="en-US" sz="1400" dirty="0" smtClean="0">
                <a:latin typeface="+mj-ea"/>
              </a:rPr>
              <a:t>대학운동부 여성 학생선수 비율</a:t>
            </a:r>
            <a:r>
              <a:rPr lang="en-US" altLang="ko-KR" sz="1400" dirty="0" smtClean="0">
                <a:effectLst/>
              </a:rPr>
              <a:t>(</a:t>
            </a:r>
            <a:r>
              <a:rPr lang="ko-KR" altLang="en-US" sz="1400" dirty="0" err="1" smtClean="0">
                <a:effectLst/>
              </a:rPr>
              <a:t>가산점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여성 학생선수가 있는 경우만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여성 학생선수가 없는 경우는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1266" name="Picture 2" descr="C:\Users\강민\Desktop\3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63" y="2276872"/>
            <a:ext cx="8511609" cy="425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66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22843" y="260648"/>
            <a:ext cx="8660804" cy="216024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4-1: </a:t>
            </a:r>
            <a:r>
              <a:rPr lang="ko-KR" altLang="en-US" sz="1400" dirty="0" smtClean="0">
                <a:latin typeface="+mj-ea"/>
              </a:rPr>
              <a:t>대학운동부 여성 전임지도자 확보율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운영종목 수는 육성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비육성에 관계없이 대학에서 운영하는 모든 운동부 수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2291" name="Picture 3" descr="C:\Users\강민\Desktop\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71" y="2492896"/>
            <a:ext cx="8508801" cy="411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216024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4-2: </a:t>
            </a:r>
            <a:r>
              <a:rPr lang="ko-KR" altLang="en-US" sz="1400" dirty="0" smtClean="0">
                <a:latin typeface="+mj-ea"/>
              </a:rPr>
              <a:t>대학운동부 지도자 처우 개선 실적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지도자 보수 입력 시 금액 단위 주의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연봉기준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월평균 고정급 기준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확인 후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3314" name="Picture 2" descr="C:\Users\강민\Desktop\4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492896"/>
            <a:ext cx="8497629" cy="408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83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2088232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4-3: </a:t>
            </a:r>
            <a:r>
              <a:rPr lang="ko-KR" altLang="en-US" sz="1400" dirty="0" smtClean="0">
                <a:latin typeface="+mj-ea"/>
              </a:rPr>
              <a:t>대학운동부 지도자 역량 지수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각 항목별 최대 입력 가능한 실적 만 입력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추가 입력 불필요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지도자 교육훈련 최대 </a:t>
            </a:r>
            <a:r>
              <a:rPr lang="en-US" altLang="ko-KR" sz="1400" dirty="0" smtClean="0">
                <a:latin typeface="+mj-ea"/>
              </a:rPr>
              <a:t>5</a:t>
            </a:r>
            <a:r>
              <a:rPr lang="ko-KR" altLang="en-US" sz="1400" dirty="0" smtClean="0">
                <a:latin typeface="+mj-ea"/>
              </a:rPr>
              <a:t>개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지도자 협회 및 단체 임원 활동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r>
              <a:rPr lang="en-US" altLang="ko-KR" sz="1400" dirty="0" smtClean="0">
                <a:latin typeface="+mj-ea"/>
              </a:rPr>
              <a:t>…</a:t>
            </a:r>
            <a:r>
              <a:rPr lang="ko-KR" altLang="en-US" sz="1400" dirty="0" smtClean="0">
                <a:latin typeface="+mj-ea"/>
              </a:rPr>
              <a:t>지도자 국제심판 자격 인원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지도자 자격증 수 항목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인이 여러 개의 자격증을 보유한 경우 모두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4338" name="Picture 2" descr="C:\Users\강민\Desktop\4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95" y="2348880"/>
            <a:ext cx="8497629" cy="420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88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208823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4-4: </a:t>
            </a:r>
            <a:r>
              <a:rPr lang="ko-KR" altLang="en-US" sz="1400" dirty="0" smtClean="0">
                <a:latin typeface="+mj-ea"/>
              </a:rPr>
              <a:t>여성 지도자 인원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 선택 후 여성 지도자 인원 기입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직위별 추가 입력 필요 시 추가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5363" name="Picture 3" descr="C:\Users\강민\Desktop\4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76" y="2458528"/>
            <a:ext cx="8497629" cy="410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52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4-4: </a:t>
            </a:r>
            <a:r>
              <a:rPr lang="ko-KR" altLang="en-US" sz="1400" dirty="0" smtClean="0">
                <a:latin typeface="+mj-ea"/>
              </a:rPr>
              <a:t>여성 지도자 인원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6386" name="Picture 2" descr="C:\Users\강민\Desktop\4-4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204864"/>
            <a:ext cx="8425622" cy="432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23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201622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모든 평가 영역 입력 완료 시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나타나는 팝업 메시지 창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시 평가입력 초기화면으로 돌아감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평가 입력 기간 동안 수정이 필요한 경우 수정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클릭하여 수정 내용 반영 확인 할 것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7410" name="Picture 2" descr="C:\Users\강민\Desktop\작성완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3" y="2348880"/>
            <a:ext cx="8497629" cy="423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68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  <a:endParaRPr lang="en-US" altLang="ko-KR" sz="28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270679" y="1988840"/>
            <a:ext cx="8549793" cy="459797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항목에 수당도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포함이 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인건비에는 기본급과 각종 수당을 모두 포함한 금액을 입력하시면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특정항목에 다른 항목이 포함된 경우는 어떻게 입력을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  예를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출전비에 훈련비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숙박비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 등이 포함된 경우 어떻게 입력을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분할하여 입력하기가 어려운 경우 특정항목에 다른 항목이 포함된 총 금액을 입력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하시면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  예를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출전비에 훈련비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숙박비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 등이 모두 포함된 경우 총 금액을 출전비 항목에 입력하고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숙박비와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식비는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0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으로 입력하시면 됩니다</a:t>
            </a:r>
            <a:r>
              <a:rPr lang="en-US" altLang="ko-KR" sz="1400" b="1" spc="300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spc="3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1-2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전용 기숙사와 일반 기숙사를 혼합해서 사용하는 경우는 두 가지 중 무엇을 선택해야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   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두 가지 항목 중 학생선수 사용 비율이 높은 항목을 선택 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재학 중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프로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실업팀으로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진출 한 경우 정원에서 제외 된다고 명시 되어있는데 해당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인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원을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제외하고 정원을 입력해야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아닙니다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정원에 포함하여 입력해주시고 취업인원에 추가적으로 입력해주시면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취업인원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항목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에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입력을 하실 경우 서류상으로 취업사실을 증빙 하실 수 있는 경우에만 입력을 해주시면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5120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  <a:endParaRPr lang="en-US" altLang="ko-KR" sz="28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270679" y="1988840"/>
            <a:ext cx="8549793" cy="459797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정규학기 이내에 졸업한 학생선수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평가 년도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2015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 평가 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2015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 졸업생 중 정규학기 즉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년제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 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학을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기준으로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8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학기 내에 졸업한 학생선수 인원을 말합니다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졸업한 대학운동부 학생선수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평가 년도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2015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 평가 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2015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월에 졸업한 모든 학생선수 인원을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 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평가대상 제외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 후 상무 또는 경찰청이 아닌 일반 군입대를 하거나 대학원 진학 또는 해외유학 을 간 졸업생을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취업은 하였으나 서류상으로 증빙이 불가능 한 졸업생의 경우는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어떻게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를 포함한 모든 평가영역의 입력 내용은 서류상으로 증빙이 가능한 경우에만 입력을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것을 원칙으로 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증빙이 불가능한 경우는 입력을 하시면 안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5633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  <a:endParaRPr lang="en-US" altLang="ko-KR" sz="28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270679" y="1988840"/>
            <a:ext cx="8621801" cy="459797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3-1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대학운동부 인원 중 대한체육회선수등록은 되어있으나 휴학 중인 학생 선수도 포함을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키나요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선수등록이 되었더라고 휴학 중인 학생은 포함 시키지 않습니다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또한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실제 재학 중 이더라도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선수등록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하지 않았다면 포함 시키지 않습니다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3-2, 3-3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대회 구분 항목 중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아시아경기대회는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아시아권에서 개최되는 대회를 말하는 건가요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아닙니다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아시아경기대회는 아시안게임의 정식명칭입니다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아시아권에서 개최되는 대회는 기타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국제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대회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항목을 선택하시면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FAQ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에 없는 기타 궁금한 사항은 어디로 문의를 하면 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기타 궁금하신 사항은 한국대학스포츠총장협의회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기획총괄팀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담당자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: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강 민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02-527-2007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로 문의 주세요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8856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1000</TotalTime>
  <Words>794</Words>
  <Application>Microsoft Office PowerPoint</Application>
  <PresentationFormat>화면 슬라이드 쇼(4:3)</PresentationFormat>
  <Paragraphs>343</Paragraphs>
  <Slides>51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2" baseType="lpstr">
      <vt:lpstr>고구려 벽화</vt:lpstr>
      <vt:lpstr>대학운동부 평가 입력 매뉴얼</vt:lpstr>
      <vt:lpstr>“한국대학스포츠총장협의회 홈페이지 접속”  Step1. 인터넷 주소입력 창에 www.kusf.or.kr 입력 이동  Step2. 한국대학스포츠총장협의회 바로가기 배너 클릭 </vt:lpstr>
      <vt:lpstr>“한국대학스포츠총장협의회 사업안내”  한국대학스포츠총장협의회 홈페이지 접속 후 상위 3번째 배너 “사업안내” 클릭(Click)</vt:lpstr>
      <vt:lpstr>“대학운동부 지원 접속”  사업안내 배너 최상위에 위치한 “대학운동부 지원” 클릭(Click)</vt:lpstr>
      <vt:lpstr>“대학운동부 회원가입”  대학운동부 회원가입 페이지 이동을 위해 “로그인” 클릭(Click)</vt:lpstr>
      <vt:lpstr>“대학운동부 회원가입”(계속)  로그인 페이지로 이동 후 로그인 창 중단에 위치한 “회원가입” 클릭(Click)</vt:lpstr>
      <vt:lpstr>“대학운동부 회원가입”(계속)  Step1. 회원가입을 위한 기본 정보 입력(모든 항목 입력 후 회원가입 가능)  *대학교 선택 시 아이디 자동 발급(직접 입력 불가)  Step2. 모든 기본 정보 입력 후 화면 하단의 “확인” 클릭(Click)</vt:lpstr>
      <vt:lpstr>“대학운동부 회원가입 ”(계속)    아래 대학운동부 회원가입  입력 예시 참고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한국대학스포츠총장협의회 홈페이지 접속  Step1. www.kusf.or.kr 이동  Step2. 한국대학스포츠총장협의회 바로가기 배너 클릭</dc:title>
  <dc:creator>강민</dc:creator>
  <cp:lastModifiedBy>강민</cp:lastModifiedBy>
  <cp:revision>68</cp:revision>
  <dcterms:created xsi:type="dcterms:W3CDTF">2015-04-07T07:31:37Z</dcterms:created>
  <dcterms:modified xsi:type="dcterms:W3CDTF">2015-04-24T04:13:05Z</dcterms:modified>
</cp:coreProperties>
</file>