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3"/>
  </p:notesMasterIdLst>
  <p:sldIdLst>
    <p:sldId id="262" r:id="rId2"/>
    <p:sldId id="257" r:id="rId3"/>
    <p:sldId id="259" r:id="rId4"/>
    <p:sldId id="261" r:id="rId5"/>
    <p:sldId id="263" r:id="rId6"/>
    <p:sldId id="264" r:id="rId7"/>
    <p:sldId id="307" r:id="rId8"/>
    <p:sldId id="265" r:id="rId9"/>
    <p:sldId id="267" r:id="rId10"/>
    <p:sldId id="266" r:id="rId11"/>
    <p:sldId id="269" r:id="rId12"/>
    <p:sldId id="270" r:id="rId13"/>
    <p:sldId id="268" r:id="rId14"/>
    <p:sldId id="271" r:id="rId15"/>
    <p:sldId id="314" r:id="rId16"/>
    <p:sldId id="316" r:id="rId17"/>
    <p:sldId id="317" r:id="rId18"/>
    <p:sldId id="318" r:id="rId19"/>
    <p:sldId id="320" r:id="rId20"/>
    <p:sldId id="272" r:id="rId21"/>
    <p:sldId id="274" r:id="rId22"/>
    <p:sldId id="276" r:id="rId23"/>
    <p:sldId id="277" r:id="rId24"/>
    <p:sldId id="279" r:id="rId25"/>
    <p:sldId id="280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308" r:id="rId35"/>
    <p:sldId id="292" r:id="rId36"/>
    <p:sldId id="293" r:id="rId37"/>
    <p:sldId id="294" r:id="rId38"/>
    <p:sldId id="295" r:id="rId39"/>
    <p:sldId id="310" r:id="rId40"/>
    <p:sldId id="296" r:id="rId41"/>
    <p:sldId id="313" r:id="rId42"/>
    <p:sldId id="297" r:id="rId43"/>
    <p:sldId id="311" r:id="rId44"/>
    <p:sldId id="298" r:id="rId45"/>
    <p:sldId id="299" r:id="rId46"/>
    <p:sldId id="300" r:id="rId47"/>
    <p:sldId id="301" r:id="rId48"/>
    <p:sldId id="312" r:id="rId49"/>
    <p:sldId id="304" r:id="rId50"/>
    <p:sldId id="306" r:id="rId51"/>
    <p:sldId id="305" r:id="rId5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083" autoAdjust="0"/>
  </p:normalViewPr>
  <p:slideViewPr>
    <p:cSldViewPr>
      <p:cViewPr>
        <p:scale>
          <a:sx n="117" d="100"/>
          <a:sy n="117" d="100"/>
        </p:scale>
        <p:origin x="-14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A79CC-2A94-4E4A-8DB0-D5A7EB4E9A9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7B140-3B20-4BB2-90F8-AC3390C60A3C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0510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운영지원비 중 인건비 항목은 대학에서  지도자로서 고용 계약을 체결한 감독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코치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트레이너의 인건비를 입력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지도자를 교수로 채용 한 경우 포함하여 입력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교수가 지도교수로서 감독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코치 를 겸직하는 경우 </a:t>
            </a:r>
            <a:r>
              <a:rPr lang="ko-KR" altLang="en-US" dirty="0" err="1" smtClean="0"/>
              <a:t>불포함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87B140-3B20-4BB2-90F8-AC3390C60A3C}" type="slidenum">
              <a:rPr lang="ko-KR" altLang="en-US" smtClean="0"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8246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dirty="0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 dirty="0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5F20F52-EE7C-42F9-B975-BA750A1452F1}" type="datetimeFigureOut">
              <a:rPr lang="ko-KR" altLang="en-US" smtClean="0"/>
              <a:t>2017-04-25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8C07455-43BD-4517-9BFD-43703A0E9388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kusf.or.kr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96978" y="1916832"/>
            <a:ext cx="8748464" cy="939784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>
                <a:latin typeface="+mj-ea"/>
              </a:rPr>
              <a:t>2017 </a:t>
            </a:r>
            <a:r>
              <a:rPr lang="ko-KR" altLang="en-US" dirty="0" smtClean="0">
                <a:latin typeface="+mj-ea"/>
              </a:rPr>
              <a:t>대학운동부 평가 입력 매뉴얼</a:t>
            </a:r>
            <a:endParaRPr lang="ko-KR" altLang="en-US" dirty="0">
              <a:latin typeface="+mj-ea"/>
            </a:endParaRPr>
          </a:p>
        </p:txBody>
      </p:sp>
      <p:sp>
        <p:nvSpPr>
          <p:cNvPr id="4" name="제목 2"/>
          <p:cNvSpPr txBox="1">
            <a:spLocks/>
          </p:cNvSpPr>
          <p:nvPr/>
        </p:nvSpPr>
        <p:spPr>
          <a:xfrm>
            <a:off x="293808" y="3645024"/>
            <a:ext cx="8554805" cy="9397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dirty="0" smtClean="0"/>
              <a:t>2017. 04. </a:t>
            </a:r>
            <a:r>
              <a:rPr lang="en-US" altLang="ko-KR" smtClean="0"/>
              <a:t>25.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86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296922" y="291836"/>
            <a:ext cx="8562902" cy="2345076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한국대학스포츠총장협의회 홈페이지 접속</a:t>
            </a:r>
            <a:r>
              <a:rPr lang="en-US" altLang="ko-KR" sz="1400" dirty="0">
                <a:latin typeface="+mj-ea"/>
              </a:rPr>
              <a:t>”</a:t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인터넷 </a:t>
            </a:r>
            <a:r>
              <a:rPr lang="ko-KR" altLang="en-US" sz="1400" dirty="0">
                <a:latin typeface="+mj-ea"/>
              </a:rPr>
              <a:t>주소입력 창에</a:t>
            </a: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  <a:hlinkClick r:id="rId2"/>
              </a:rPr>
              <a:t>www.kusf.or.kr</a:t>
            </a:r>
            <a:r>
              <a:rPr lang="en-US" altLang="ko-KR" sz="1400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입력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이동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“UNIVERSITY </a:t>
            </a:r>
            <a:r>
              <a:rPr lang="ko-KR" altLang="en-US" sz="1400" dirty="0" smtClean="0">
                <a:latin typeface="+mj-ea"/>
              </a:rPr>
              <a:t>항목 선택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한국대학스포츠총장협의회 홈페이지 접속 후 상단에 위치한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UNIVERSITY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또는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홈페이지 메인 배너에 위치한 </a:t>
            </a:r>
            <a:r>
              <a:rPr lang="en-US" altLang="ko-KR" sz="1400" dirty="0" smtClean="0">
                <a:latin typeface="+mj-ea"/>
              </a:rPr>
              <a:t>2017</a:t>
            </a:r>
            <a:r>
              <a:rPr lang="ko-KR" altLang="en-US" sz="1400" dirty="0" smtClean="0">
                <a:latin typeface="+mj-ea"/>
              </a:rPr>
              <a:t>년 대학운동부 평가 및 지원 사업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err="1" smtClean="0">
                <a:solidFill>
                  <a:srgbClr val="FF0000"/>
                </a:solidFill>
                <a:latin typeface="+mj-ea"/>
              </a:rPr>
              <a:t>바로가기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UNIVERSITY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페이지 내에서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07" y="4869160"/>
            <a:ext cx="8494865" cy="167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08920"/>
            <a:ext cx="914399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476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96629" y="749234"/>
            <a:ext cx="8741899" cy="174513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>
                <a:latin typeface="+mj-ea"/>
              </a:rPr>
              <a:t>“</a:t>
            </a:r>
            <a:r>
              <a:rPr lang="ko-KR" altLang="en-US" sz="1600" dirty="0">
                <a:latin typeface="+mj-ea"/>
              </a:rPr>
              <a:t>대학운동부 </a:t>
            </a:r>
            <a:r>
              <a:rPr lang="ko-KR" altLang="en-US" sz="1600" dirty="0" smtClean="0">
                <a:latin typeface="+mj-ea"/>
              </a:rPr>
              <a:t>회원가입 및 로그인</a:t>
            </a:r>
            <a:r>
              <a:rPr lang="en-US" altLang="ko-KR" sz="1600" dirty="0" smtClean="0">
                <a:latin typeface="+mj-ea"/>
              </a:rPr>
              <a:t>”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“ </a:t>
            </a:r>
            <a:r>
              <a:rPr lang="ko-KR" altLang="en-US" sz="1600" dirty="0" smtClean="0">
                <a:latin typeface="+mj-ea"/>
              </a:rPr>
              <a:t>회원 가입</a:t>
            </a:r>
            <a:r>
              <a:rPr lang="en-US" altLang="ko-KR" sz="1600" dirty="0" smtClean="0">
                <a:latin typeface="+mj-ea"/>
              </a:rPr>
              <a:t>”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    </a:t>
            </a:r>
            <a:r>
              <a:rPr lang="ko-KR" altLang="en-US" sz="1600" dirty="0" smtClean="0">
                <a:latin typeface="+mj-ea"/>
              </a:rPr>
              <a:t>대학운동부 평가를 처음 시행하는 대학에서는 회원가입 후 평가 입력 가능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latin typeface="+mj-ea"/>
              </a:rPr>
              <a:t>다음 슬라이드 참고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로그인</a:t>
            </a:r>
            <a:r>
              <a:rPr lang="en-US" altLang="ko-KR" sz="1600" dirty="0" smtClean="0">
                <a:latin typeface="+mj-ea"/>
              </a:rPr>
              <a:t>”(</a:t>
            </a:r>
            <a:r>
              <a:rPr lang="ko-KR" altLang="en-US" sz="1600" dirty="0" smtClean="0">
                <a:latin typeface="+mj-ea"/>
              </a:rPr>
              <a:t>기존 가입 회원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> </a:t>
            </a:r>
            <a:r>
              <a:rPr lang="en-US" altLang="ko-KR" sz="1600" dirty="0" smtClean="0">
                <a:latin typeface="+mj-ea"/>
              </a:rPr>
              <a:t>  2015 </a:t>
            </a:r>
            <a:r>
              <a:rPr lang="ko-KR" altLang="en-US" sz="1600" dirty="0" smtClean="0">
                <a:latin typeface="+mj-ea"/>
              </a:rPr>
              <a:t>또는 </a:t>
            </a:r>
            <a:r>
              <a:rPr lang="en-US" altLang="ko-KR" sz="1600" dirty="0" smtClean="0">
                <a:latin typeface="+mj-ea"/>
              </a:rPr>
              <a:t>2016 </a:t>
            </a:r>
            <a:r>
              <a:rPr lang="ko-KR" altLang="en-US" sz="1600" dirty="0" smtClean="0">
                <a:latin typeface="+mj-ea"/>
              </a:rPr>
              <a:t>대학운동부 평가 시행 대학은 기존 아이디 및 비밀번호 입력 후 </a:t>
            </a:r>
            <a:r>
              <a:rPr lang="en-US" altLang="ko-KR" sz="1600" dirty="0" smtClean="0">
                <a:latin typeface="+mj-ea"/>
              </a:rPr>
              <a:t>“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</a:rPr>
              <a:t>LOGIN</a:t>
            </a:r>
            <a:r>
              <a:rPr lang="en-US" altLang="ko-KR" sz="1600" dirty="0" smtClean="0">
                <a:latin typeface="+mj-ea"/>
              </a:rPr>
              <a:t>” </a:t>
            </a: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   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</a:rPr>
              <a:t>*</a:t>
            </a:r>
            <a:r>
              <a:rPr lang="ko-KR" altLang="en-US" sz="1600" dirty="0">
                <a:solidFill>
                  <a:srgbClr val="FF0000"/>
                </a:solidFill>
                <a:latin typeface="+mj-ea"/>
              </a:rPr>
              <a:t>아이디 및 비밀번호를 분실한 경우 협의회 </a:t>
            </a:r>
            <a:r>
              <a:rPr lang="en-US" altLang="ko-KR" sz="1600" dirty="0">
                <a:solidFill>
                  <a:srgbClr val="FF0000"/>
                </a:solidFill>
                <a:latin typeface="+mj-ea"/>
              </a:rPr>
              <a:t>070-4454-6474</a:t>
            </a:r>
            <a:r>
              <a:rPr lang="ko-KR" altLang="en-US" sz="1600" dirty="0">
                <a:solidFill>
                  <a:srgbClr val="FF0000"/>
                </a:solidFill>
                <a:latin typeface="+mj-ea"/>
              </a:rPr>
              <a:t>로 문의</a:t>
            </a: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> </a:t>
            </a:r>
            <a:r>
              <a:rPr lang="en-US" altLang="ko-KR" sz="1600" dirty="0" smtClean="0">
                <a:latin typeface="+mj-ea"/>
              </a:rPr>
              <a:t>  </a:t>
            </a:r>
            <a:r>
              <a:rPr lang="ko-KR" altLang="en-US" sz="1600" dirty="0" smtClean="0">
                <a:latin typeface="+mj-ea"/>
              </a:rPr>
              <a:t>기존 회원은 매뉴얼 슬라이드 </a:t>
            </a:r>
            <a:r>
              <a:rPr lang="en-US" altLang="ko-KR" sz="1600" dirty="0" smtClean="0">
                <a:latin typeface="+mj-ea"/>
              </a:rPr>
              <a:t>7</a:t>
            </a:r>
            <a:r>
              <a:rPr lang="ko-KR" altLang="en-US" sz="1600" dirty="0" smtClean="0">
                <a:latin typeface="+mj-ea"/>
              </a:rPr>
              <a:t>번으로 이동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endParaRPr lang="ko-KR" altLang="en-US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40" y="2540412"/>
            <a:ext cx="8640960" cy="401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64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0472" y="332656"/>
            <a:ext cx="8554805" cy="144016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1600" dirty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대학운동부 </a:t>
            </a:r>
            <a:r>
              <a:rPr lang="ko-KR" altLang="en-US" sz="1600" dirty="0">
                <a:latin typeface="+mj-ea"/>
              </a:rPr>
              <a:t>회원가입</a:t>
            </a:r>
            <a:r>
              <a:rPr lang="en-US" altLang="ko-KR" sz="1600" dirty="0">
                <a:latin typeface="+mj-ea"/>
              </a:rPr>
              <a:t>”(</a:t>
            </a:r>
            <a:r>
              <a:rPr lang="ko-KR" altLang="en-US" sz="1600" dirty="0">
                <a:latin typeface="+mj-ea"/>
              </a:rPr>
              <a:t>계속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>
                <a:latin typeface="+mj-ea"/>
              </a:rPr>
              <a:t/>
            </a:r>
            <a:br>
              <a:rPr lang="en-US" altLang="ko-KR" sz="1600" dirty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Step1. </a:t>
            </a:r>
            <a:r>
              <a:rPr lang="ko-KR" altLang="en-US" sz="1600" dirty="0" smtClean="0">
                <a:latin typeface="+mj-ea"/>
              </a:rPr>
              <a:t>회원가입을 위한 기본 정보 입력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latin typeface="+mj-ea"/>
              </a:rPr>
              <a:t>모든 항목 입력 후 회원가입 가능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*</a:t>
            </a:r>
            <a:r>
              <a:rPr lang="ko-KR" altLang="en-US" sz="1600" dirty="0" smtClean="0">
                <a:latin typeface="+mj-ea"/>
              </a:rPr>
              <a:t>대학교 선택 시 아이디 자동 발급</a:t>
            </a:r>
            <a:r>
              <a:rPr lang="en-US" altLang="ko-KR" sz="1600" dirty="0" smtClean="0">
                <a:latin typeface="+mj-ea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직접 입력 불가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/>
            </a:r>
            <a:br>
              <a:rPr lang="en-US" altLang="ko-KR" sz="1600" dirty="0" smtClean="0">
                <a:latin typeface="+mj-ea"/>
              </a:rPr>
            </a:br>
            <a:r>
              <a:rPr lang="en-US" altLang="ko-KR" sz="1600" dirty="0" smtClean="0">
                <a:latin typeface="+mj-ea"/>
              </a:rPr>
              <a:t>Step2. </a:t>
            </a:r>
            <a:r>
              <a:rPr lang="ko-KR" altLang="en-US" sz="1600" dirty="0" smtClean="0">
                <a:latin typeface="+mj-ea"/>
              </a:rPr>
              <a:t>모든 기</a:t>
            </a:r>
            <a:r>
              <a:rPr lang="ko-KR" altLang="en-US" sz="1600" dirty="0">
                <a:latin typeface="+mj-ea"/>
              </a:rPr>
              <a:t>본</a:t>
            </a:r>
            <a:r>
              <a:rPr lang="ko-KR" altLang="en-US" sz="1600" dirty="0" smtClean="0">
                <a:latin typeface="+mj-ea"/>
              </a:rPr>
              <a:t> 정보 입력 후 화면 하단의 </a:t>
            </a:r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</a:rPr>
              <a:t>회원가</a:t>
            </a:r>
            <a:r>
              <a:rPr lang="ko-KR" altLang="en-US" sz="1600" dirty="0">
                <a:solidFill>
                  <a:srgbClr val="FF0000"/>
                </a:solidFill>
                <a:latin typeface="+mj-ea"/>
              </a:rPr>
              <a:t>입</a:t>
            </a:r>
            <a:r>
              <a:rPr lang="en-US" altLang="ko-KR" sz="1600" dirty="0" smtClean="0">
                <a:latin typeface="+mj-ea"/>
              </a:rPr>
              <a:t>” </a:t>
            </a:r>
            <a:r>
              <a:rPr lang="ko-KR" altLang="en-US" sz="1600" dirty="0" smtClean="0">
                <a:latin typeface="+mj-ea"/>
              </a:rPr>
              <a:t>클릭</a:t>
            </a:r>
            <a:r>
              <a:rPr lang="en-US" altLang="ko-KR" sz="1600" dirty="0" smtClean="0">
                <a:latin typeface="+mj-ea"/>
              </a:rPr>
              <a:t>(Click</a:t>
            </a:r>
            <a:r>
              <a:rPr lang="en-US" altLang="ko-KR" sz="1400" dirty="0" smtClean="0">
                <a:latin typeface="+mj-ea"/>
              </a:rPr>
              <a:t>)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73980"/>
            <a:ext cx="864096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63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>
            <a:spLocks noGrp="1"/>
          </p:cNvSpPr>
          <p:nvPr>
            <p:ph type="title"/>
          </p:nvPr>
        </p:nvSpPr>
        <p:spPr>
          <a:xfrm>
            <a:off x="300646" y="476672"/>
            <a:ext cx="8554805" cy="93978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>
                <a:latin typeface="+mj-ea"/>
              </a:rPr>
              <a:t/>
            </a:r>
            <a:br>
              <a:rPr lang="en-US" altLang="ko-KR" sz="1400" dirty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대학운동부 회원가입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입력 예시 참고</a:t>
            </a:r>
            <a:endParaRPr lang="ko-KR" altLang="en-US" sz="1400" dirty="0">
              <a:latin typeface="+mj-e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40" y="1412776"/>
            <a:ext cx="8536296" cy="5154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464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76672"/>
            <a:ext cx="8554805" cy="1008112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회원가입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회원가입 기본 정보 입력 완료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회원가입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아래 화면으로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회원가입 등록 </a:t>
            </a:r>
            <a:r>
              <a:rPr lang="ko-KR" altLang="en-US" sz="1400" dirty="0" err="1" smtClean="0">
                <a:latin typeface="+mj-ea"/>
              </a:rPr>
              <a:t>메세지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</a:t>
            </a:r>
            <a:r>
              <a:rPr lang="en-US" altLang="ko-KR" sz="1400" dirty="0" smtClean="0">
                <a:latin typeface="+mj-ea"/>
              </a:rPr>
              <a:t>Click </a:t>
            </a:r>
            <a:r>
              <a:rPr lang="ko-KR" altLang="en-US" sz="1400" dirty="0" smtClean="0">
                <a:latin typeface="+mj-ea"/>
              </a:rPr>
              <a:t>후 로그인 페이지로 이동</a:t>
            </a:r>
            <a:endParaRPr lang="ko-KR" altLang="en-US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14" y="1717136"/>
            <a:ext cx="8524875" cy="484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545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8880" y="297064"/>
            <a:ext cx="8554805" cy="1331736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로그인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회원대학 로그인 페이지에서 아이디 비밀번호 입력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LOGIN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시 아래 화면으로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로그인 성공 </a:t>
            </a:r>
            <a:r>
              <a:rPr lang="ko-KR" altLang="en-US" sz="1400" dirty="0" err="1" smtClean="0">
                <a:latin typeface="+mj-ea"/>
              </a:rPr>
              <a:t>메세지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후 대학운동부 정보 입력 페이지로 이동</a:t>
            </a:r>
            <a:endParaRPr lang="ko-KR" altLang="en-US" sz="1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91" y="1772502"/>
            <a:ext cx="8550393" cy="479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90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293304"/>
            <a:ext cx="8554805" cy="2055576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로그인 완료 후 대학운동부 정보 입력 페이지로 이동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대학에서 운영 중인 모든 운동부 등록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기존 가입 회원도 수정 사항 반영하여 입력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* 2017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 대학운동부 운영 현황을 기준으로 입력 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운동부 정보 입력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</a:t>
            </a:r>
            <a:endParaRPr lang="ko-KR" altLang="en-US" sz="1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32" y="2348880"/>
            <a:ext cx="8535689" cy="421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4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88880" y="332656"/>
            <a:ext cx="8554805" cy="1584176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500" dirty="0" smtClean="0">
                <a:latin typeface="+mj-ea"/>
              </a:rPr>
              <a:t>대학운동부 정보 입력</a:t>
            </a:r>
            <a:r>
              <a:rPr lang="en-US" altLang="ko-KR" sz="1500" dirty="0" smtClean="0">
                <a:latin typeface="+mj-ea"/>
              </a:rPr>
              <a:t>”(</a:t>
            </a:r>
            <a:r>
              <a:rPr lang="ko-KR" altLang="en-US" sz="1500" dirty="0" smtClean="0">
                <a:latin typeface="+mj-ea"/>
              </a:rPr>
              <a:t>계속</a:t>
            </a:r>
            <a:r>
              <a:rPr lang="en-US" altLang="ko-KR" sz="1500" dirty="0" smtClean="0">
                <a:latin typeface="+mj-ea"/>
              </a:rPr>
              <a:t>)</a:t>
            </a:r>
            <a:br>
              <a:rPr lang="en-US" altLang="ko-KR" sz="1500" dirty="0" smtClean="0">
                <a:latin typeface="+mj-ea"/>
              </a:rPr>
            </a:br>
            <a:endParaRPr lang="en-US" altLang="ko-KR" sz="1500" dirty="0">
              <a:latin typeface="+mj-ea"/>
            </a:endParaRPr>
          </a:p>
          <a:p>
            <a:pPr algn="l"/>
            <a:r>
              <a:rPr lang="en-US" altLang="ko-KR" sz="1500" dirty="0">
                <a:latin typeface="+mj-ea"/>
              </a:rPr>
              <a:t> </a:t>
            </a:r>
            <a:r>
              <a:rPr lang="ko-KR" altLang="en-US" sz="1500" dirty="0" smtClean="0">
                <a:latin typeface="+mj-ea"/>
              </a:rPr>
              <a:t>아래 대학운동부 입력 예시 참고</a:t>
            </a:r>
            <a:endParaRPr lang="en-US" altLang="ko-KR" sz="1500" dirty="0" smtClean="0">
              <a:latin typeface="+mj-ea"/>
            </a:endParaRPr>
          </a:p>
          <a:p>
            <a:pPr algn="l"/>
            <a:r>
              <a:rPr lang="en-US" altLang="ko-KR" sz="1500" dirty="0" smtClean="0">
                <a:latin typeface="+mj-ea"/>
              </a:rPr>
              <a:t>  </a:t>
            </a:r>
            <a:endParaRPr lang="en-US" altLang="ko-KR" sz="1500" dirty="0">
              <a:latin typeface="+mj-ea"/>
            </a:endParaRPr>
          </a:p>
          <a:p>
            <a:pPr algn="l"/>
            <a:r>
              <a:rPr lang="en-US" altLang="ko-KR" sz="1500" dirty="0" smtClean="0">
                <a:latin typeface="+mj-ea"/>
              </a:rPr>
              <a:t> </a:t>
            </a:r>
            <a:r>
              <a:rPr lang="ko-KR" altLang="en-US" sz="1500" dirty="0" smtClean="0">
                <a:latin typeface="+mj-ea"/>
              </a:rPr>
              <a:t>정보 입력이 끝난 운동부는 화면 우측에 위치한 </a:t>
            </a:r>
            <a:r>
              <a:rPr lang="en-US" altLang="ko-KR" sz="1500" dirty="0" smtClean="0">
                <a:latin typeface="+mj-ea"/>
              </a:rPr>
              <a:t>“</a:t>
            </a:r>
            <a:r>
              <a:rPr lang="ko-KR" altLang="en-US" sz="15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500" dirty="0" smtClean="0">
                <a:latin typeface="+mj-ea"/>
              </a:rPr>
              <a:t>”</a:t>
            </a:r>
            <a:r>
              <a:rPr lang="ko-KR" altLang="en-US" sz="1500" dirty="0" smtClean="0">
                <a:latin typeface="+mj-ea"/>
              </a:rPr>
              <a:t>클릭 </a:t>
            </a:r>
            <a:r>
              <a:rPr lang="en-US" altLang="ko-KR" sz="1500" dirty="0" smtClean="0">
                <a:latin typeface="+mj-ea"/>
              </a:rPr>
              <a:t>Click</a:t>
            </a:r>
          </a:p>
          <a:p>
            <a:pPr algn="l"/>
            <a:endParaRPr lang="en-US" altLang="ko-KR" sz="1500" dirty="0">
              <a:latin typeface="+mj-ea"/>
            </a:endParaRPr>
          </a:p>
          <a:p>
            <a:pPr algn="l"/>
            <a:r>
              <a:rPr lang="en-US" altLang="ko-KR" sz="1500" dirty="0" smtClean="0">
                <a:latin typeface="+mj-ea"/>
              </a:rPr>
              <a:t> * </a:t>
            </a:r>
            <a:r>
              <a:rPr lang="ko-KR" altLang="en-US" sz="1500" dirty="0" smtClean="0">
                <a:latin typeface="+mj-ea"/>
              </a:rPr>
              <a:t>육성</a:t>
            </a:r>
            <a:r>
              <a:rPr lang="en-US" altLang="ko-KR" sz="1500" dirty="0" smtClean="0">
                <a:latin typeface="+mj-ea"/>
              </a:rPr>
              <a:t>, </a:t>
            </a:r>
            <a:r>
              <a:rPr lang="ko-KR" altLang="en-US" sz="1500" dirty="0" err="1" smtClean="0">
                <a:latin typeface="+mj-ea"/>
              </a:rPr>
              <a:t>비육성</a:t>
            </a:r>
            <a:r>
              <a:rPr lang="ko-KR" altLang="en-US" sz="1500" dirty="0" smtClean="0">
                <a:latin typeface="+mj-ea"/>
              </a:rPr>
              <a:t> 분류는 해당 운동부를 운영하는 대학의 기준으로 함</a:t>
            </a:r>
            <a:endParaRPr lang="en-US" altLang="ko-KR" sz="1500" dirty="0">
              <a:latin typeface="+mj-ea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16" y="1916832"/>
            <a:ext cx="8554805" cy="4639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64388" y="528592"/>
            <a:ext cx="8611764" cy="1008112"/>
          </a:xfrm>
          <a:prstGeom prst="rect">
            <a:avLst/>
          </a:prstGeom>
        </p:spPr>
        <p:txBody>
          <a:bodyPr vert="horz" rtlCol="0" anchor="ctr">
            <a:normAutofit fontScale="70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000" dirty="0" smtClean="0">
                <a:effectLst/>
                <a:latin typeface="+mj-ea"/>
              </a:rPr>
              <a:t>“</a:t>
            </a:r>
            <a:r>
              <a:rPr lang="ko-KR" altLang="en-US" sz="2000" dirty="0" smtClean="0">
                <a:effectLst/>
                <a:latin typeface="+mj-ea"/>
              </a:rPr>
              <a:t>대학운동부 정보 입력</a:t>
            </a:r>
            <a:r>
              <a:rPr lang="en-US" altLang="ko-KR" sz="2000" dirty="0" smtClean="0">
                <a:effectLst/>
                <a:latin typeface="+mj-ea"/>
              </a:rPr>
              <a:t>”(</a:t>
            </a:r>
            <a:r>
              <a:rPr lang="ko-KR" altLang="en-US" sz="2000" dirty="0" smtClean="0">
                <a:effectLst/>
                <a:latin typeface="+mj-ea"/>
              </a:rPr>
              <a:t>계속</a:t>
            </a:r>
            <a:r>
              <a:rPr lang="en-US" altLang="ko-KR" sz="2000" dirty="0" smtClean="0">
                <a:effectLst/>
                <a:latin typeface="+mj-ea"/>
              </a:rPr>
              <a:t>)</a:t>
            </a:r>
            <a:br>
              <a:rPr lang="en-US" altLang="ko-KR" sz="2000" dirty="0" smtClean="0">
                <a:effectLst/>
                <a:latin typeface="+mj-ea"/>
              </a:rPr>
            </a:br>
            <a:endParaRPr lang="en-US" altLang="ko-KR" sz="2000" dirty="0">
              <a:effectLst/>
              <a:latin typeface="+mj-ea"/>
            </a:endParaRPr>
          </a:p>
          <a:p>
            <a:pPr algn="l"/>
            <a:r>
              <a:rPr lang="en-US" altLang="ko-KR" sz="2000" dirty="0" smtClean="0">
                <a:effectLst/>
                <a:latin typeface="+mj-ea"/>
              </a:rPr>
              <a:t> </a:t>
            </a:r>
            <a:r>
              <a:rPr lang="ko-KR" altLang="en-US" sz="2000" dirty="0" smtClean="0">
                <a:effectLst/>
                <a:latin typeface="+mj-ea"/>
              </a:rPr>
              <a:t>대학운동부 정보 입력 후</a:t>
            </a:r>
            <a:r>
              <a:rPr lang="en-US" altLang="ko-KR" sz="2000" dirty="0" smtClean="0">
                <a:effectLst/>
                <a:latin typeface="+mj-ea"/>
              </a:rPr>
              <a:t>“</a:t>
            </a:r>
            <a:r>
              <a:rPr lang="ko-KR" altLang="en-US" sz="2000" dirty="0" smtClean="0">
                <a:solidFill>
                  <a:srgbClr val="FF0000"/>
                </a:solidFill>
                <a:effectLst/>
                <a:latin typeface="+mj-ea"/>
              </a:rPr>
              <a:t>입력</a:t>
            </a:r>
            <a:r>
              <a:rPr lang="en-US" altLang="ko-KR" sz="2000" dirty="0" smtClean="0">
                <a:effectLst/>
                <a:latin typeface="+mj-ea"/>
              </a:rPr>
              <a:t>” </a:t>
            </a:r>
            <a:r>
              <a:rPr lang="ko-KR" altLang="en-US" sz="2000" dirty="0" smtClean="0">
                <a:effectLst/>
                <a:latin typeface="+mj-ea"/>
              </a:rPr>
              <a:t>버튼 클릭 시 입력 화면 하단 대학운동부 현황 정보 등록</a:t>
            </a:r>
            <a:endParaRPr lang="en-US" altLang="ko-KR" sz="2000" dirty="0" smtClean="0">
              <a:effectLst/>
              <a:latin typeface="+mj-ea"/>
            </a:endParaRPr>
          </a:p>
          <a:p>
            <a:pPr algn="l"/>
            <a:endParaRPr lang="en-US" altLang="ko-KR" sz="2000" dirty="0" smtClean="0">
              <a:effectLst/>
              <a:latin typeface="+mj-ea"/>
            </a:endParaRPr>
          </a:p>
          <a:p>
            <a:pPr algn="l"/>
            <a:r>
              <a:rPr lang="en-US" altLang="ko-KR" sz="2000" dirty="0">
                <a:effectLst/>
                <a:latin typeface="+mj-ea"/>
              </a:rPr>
              <a:t> </a:t>
            </a:r>
            <a:r>
              <a:rPr lang="ko-KR" altLang="en-US" sz="2000" dirty="0" smtClean="0">
                <a:effectLst/>
                <a:latin typeface="+mj-ea"/>
              </a:rPr>
              <a:t>순차적으로 대학에서 운영 중인 모든 운동부 입력</a:t>
            </a:r>
            <a:endParaRPr lang="en-US" altLang="ko-KR" sz="2000" dirty="0">
              <a:effectLst/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8496944" cy="46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683772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이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 </a:t>
            </a:r>
            <a:r>
              <a:rPr lang="ko-KR" altLang="en-US" sz="1400" dirty="0" smtClean="0">
                <a:latin typeface="+mj-ea"/>
              </a:rPr>
              <a:t>수정 할 내용을 대학운동부 현황 정보에 입력 후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수정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40" y="1988840"/>
            <a:ext cx="8529260" cy="457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3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404664"/>
            <a:ext cx="8611764" cy="1800200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입력 한 대학 운동부 정보에 대한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가</a:t>
            </a:r>
            <a:r>
              <a:rPr lang="ko-KR" altLang="en-US" sz="1400" dirty="0" smtClean="0">
                <a:latin typeface="+mj-ea"/>
              </a:rPr>
              <a:t> 필요한 경우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삭제가 필요 할 경우 대학운동부 현황 정보 화면 우측에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삭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제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삭제를 원할 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삭제를 원하지 않을 </a:t>
            </a:r>
            <a:r>
              <a:rPr lang="ko-KR" altLang="en-US" sz="1400" dirty="0">
                <a:latin typeface="+mj-ea"/>
              </a:rPr>
              <a:t>경우 팝업 메시지에서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취소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버튼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ko-KR" altLang="en-US" sz="1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78" y="2420888"/>
            <a:ext cx="8500094" cy="415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20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0716" y="332656"/>
            <a:ext cx="8554805" cy="129614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정보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아래 대학운동부 입력 완료 예시 화면 참고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7" y="1929400"/>
            <a:ext cx="8541113" cy="462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746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24382" y="404664"/>
            <a:ext cx="8682958" cy="1152128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대학운동부 평가 입력 페이지 이동을 위하여 화면 하단에 위치한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00" y="1772816"/>
            <a:ext cx="8540235" cy="4791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27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24382" y="404664"/>
            <a:ext cx="8812114" cy="52565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안내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대학운동부 평가 입력 시스템에서 평가를 입력하기에 앞서 반드시 </a:t>
            </a:r>
            <a:r>
              <a:rPr lang="en-US" altLang="ko-KR" sz="1400" dirty="0" smtClean="0">
                <a:latin typeface="+mj-ea"/>
              </a:rPr>
              <a:t>KUSF </a:t>
            </a:r>
            <a:r>
              <a:rPr lang="ko-KR" altLang="en-US" sz="1400" dirty="0" smtClean="0">
                <a:latin typeface="+mj-ea"/>
              </a:rPr>
              <a:t>홈페이지 공지사항에서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차 평가 확인 서식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엑셀파일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을 다운 받아 작성하시기 바랍니다</a:t>
            </a:r>
            <a:r>
              <a:rPr lang="en-US" altLang="ko-KR" sz="1400" dirty="0" smtClean="0">
                <a:latin typeface="+mj-ea"/>
              </a:rPr>
              <a:t>.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“</a:t>
            </a:r>
            <a:r>
              <a:rPr lang="ko-KR" altLang="en-US" sz="1400" dirty="0" smtClean="0">
                <a:latin typeface="+mj-ea"/>
              </a:rPr>
              <a:t>대학운동부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차 평가 학인 서식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은 평가에 입력 한 자료를 검증하는 내용으로 평가시스템에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입력한 내용과 일치해야 합니다</a:t>
            </a:r>
            <a:r>
              <a:rPr lang="en-US" altLang="ko-KR" sz="1400" dirty="0" smtClean="0">
                <a:latin typeface="+mj-ea"/>
              </a:rPr>
              <a:t>.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평가에 앞서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차 평가 확인 서식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을 작성하여</a:t>
            </a:r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 입력에 필요한 기초 자료를 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구비 후 평가 입력을 부탁 드립니다</a:t>
            </a:r>
            <a:r>
              <a:rPr lang="en-US" altLang="ko-KR" sz="1400" dirty="0" smtClean="0">
                <a:latin typeface="+mj-ea"/>
              </a:rPr>
              <a:t>.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기준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</a:t>
            </a:r>
            <a:r>
              <a:rPr lang="ko-KR" altLang="en-US" sz="1400" dirty="0" smtClean="0">
                <a:latin typeface="+mj-ea"/>
              </a:rPr>
              <a:t>대학운동부 평가 입력 자료 기준은 </a:t>
            </a:r>
            <a:r>
              <a:rPr lang="en-US" altLang="ko-KR" sz="1400" dirty="0" smtClean="0">
                <a:latin typeface="+mj-ea"/>
              </a:rPr>
              <a:t>2016</a:t>
            </a:r>
            <a:r>
              <a:rPr lang="ko-KR" altLang="en-US" sz="1400" dirty="0" smtClean="0">
                <a:latin typeface="+mj-ea"/>
              </a:rPr>
              <a:t>년 자료를 기준으로 입력하시면 됩니다</a:t>
            </a:r>
            <a:r>
              <a:rPr lang="en-US" altLang="ko-KR" sz="1400" dirty="0" smtClean="0">
                <a:latin typeface="+mj-ea"/>
              </a:rPr>
              <a:t>.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756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36912"/>
            <a:ext cx="8525874" cy="392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2"/>
          <p:cNvSpPr txBox="1">
            <a:spLocks/>
          </p:cNvSpPr>
          <p:nvPr/>
        </p:nvSpPr>
        <p:spPr>
          <a:xfrm>
            <a:off x="294597" y="302068"/>
            <a:ext cx="8669891" cy="2132856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“1</a:t>
            </a:r>
            <a:r>
              <a:rPr lang="ko-KR" altLang="en-US" sz="1400" dirty="0" smtClean="0">
                <a:latin typeface="+mj-ea"/>
              </a:rPr>
              <a:t>차 평가 확인 서식 작성 방법</a:t>
            </a:r>
            <a:r>
              <a:rPr lang="en-US" altLang="ko-KR" sz="1400" dirty="0" smtClean="0">
                <a:latin typeface="+mj-ea"/>
              </a:rPr>
              <a:t>”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대학교 운동부 운영 현황 </a:t>
            </a:r>
            <a:r>
              <a:rPr lang="ko-KR" altLang="en-US" sz="1400" dirty="0" err="1" smtClean="0">
                <a:latin typeface="+mj-ea"/>
              </a:rPr>
              <a:t>총괄표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- 1</a:t>
            </a:r>
            <a:r>
              <a:rPr lang="ko-KR" altLang="en-US" sz="1400" dirty="0" smtClean="0">
                <a:latin typeface="+mj-ea"/>
              </a:rPr>
              <a:t>차 평가 확인 서식 중 대학교 운동부 운영 현황 </a:t>
            </a:r>
            <a:r>
              <a:rPr lang="ko-KR" altLang="en-US" sz="1400" dirty="0" err="1" smtClean="0">
                <a:latin typeface="+mj-ea"/>
              </a:rPr>
              <a:t>총괄표에</a:t>
            </a:r>
            <a:r>
              <a:rPr lang="ko-KR" altLang="en-US" sz="1400" dirty="0" smtClean="0">
                <a:latin typeface="+mj-ea"/>
              </a:rPr>
              <a:t> 작성 한 내용을 토대로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“2017 </a:t>
            </a:r>
            <a:r>
              <a:rPr lang="ko-KR" altLang="en-US" sz="1400" dirty="0" smtClean="0">
                <a:latin typeface="+mj-ea"/>
              </a:rPr>
              <a:t>대학운동부 평가 및 지원 신청서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작성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신청대학 운영 운동부 작성 시 대학운동부 지도자 및 학생선수 인원은 </a:t>
            </a:r>
            <a:r>
              <a:rPr lang="ko-KR" altLang="en-US" sz="1400" dirty="0" err="1" smtClean="0">
                <a:latin typeface="+mj-ea"/>
              </a:rPr>
              <a:t>평가대상년도</a:t>
            </a:r>
            <a:r>
              <a:rPr lang="en-US" altLang="ko-KR" sz="1400" dirty="0" smtClean="0">
                <a:latin typeface="+mj-ea"/>
              </a:rPr>
              <a:t>(2016</a:t>
            </a:r>
            <a:r>
              <a:rPr lang="ko-KR" altLang="en-US" sz="1400" dirty="0" smtClean="0">
                <a:latin typeface="+mj-ea"/>
              </a:rPr>
              <a:t>와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</a:t>
            </a:r>
            <a:r>
              <a:rPr lang="ko-KR" altLang="en-US" sz="1400" dirty="0" smtClean="0">
                <a:latin typeface="+mj-ea"/>
              </a:rPr>
              <a:t>제출시점</a:t>
            </a:r>
            <a:r>
              <a:rPr lang="en-US" altLang="ko-KR" sz="1400" dirty="0" smtClean="0">
                <a:latin typeface="+mj-ea"/>
              </a:rPr>
              <a:t>(2017) </a:t>
            </a:r>
            <a:r>
              <a:rPr lang="ko-KR" altLang="en-US" sz="1400" dirty="0" smtClean="0">
                <a:latin typeface="+mj-ea"/>
              </a:rPr>
              <a:t>기준에</a:t>
            </a:r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유의하여 작성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190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94597" y="302068"/>
            <a:ext cx="8525875" cy="2982916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“1</a:t>
            </a:r>
            <a:r>
              <a:rPr lang="ko-KR" altLang="en-US" sz="1400" dirty="0" smtClean="0">
                <a:latin typeface="+mj-ea"/>
              </a:rPr>
              <a:t>차 평가 확인 서식 자료 평가시스템 입력 활용 방법</a:t>
            </a:r>
            <a:r>
              <a:rPr lang="en-US" altLang="ko-KR" sz="1400" dirty="0" smtClean="0">
                <a:latin typeface="+mj-ea"/>
              </a:rPr>
              <a:t>”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대학교 운동부 운영 현황 </a:t>
            </a:r>
            <a:r>
              <a:rPr lang="ko-KR" altLang="en-US" sz="1400" dirty="0" err="1" smtClean="0">
                <a:latin typeface="+mj-ea"/>
              </a:rPr>
              <a:t>총괄표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- 2016</a:t>
            </a:r>
            <a:r>
              <a:rPr lang="ko-KR" altLang="en-US" sz="1400" dirty="0" smtClean="0">
                <a:latin typeface="+mj-ea"/>
              </a:rPr>
              <a:t>년도 </a:t>
            </a:r>
            <a:r>
              <a:rPr lang="en-US" altLang="ko-KR" sz="1400" dirty="0" smtClean="0">
                <a:latin typeface="+mj-ea"/>
              </a:rPr>
              <a:t>12</a:t>
            </a:r>
            <a:r>
              <a:rPr lang="ko-KR" altLang="en-US" sz="1400" dirty="0" smtClean="0">
                <a:latin typeface="+mj-ea"/>
              </a:rPr>
              <a:t>월 </a:t>
            </a:r>
            <a:r>
              <a:rPr lang="en-US" altLang="ko-KR" sz="1400" dirty="0" smtClean="0">
                <a:latin typeface="+mj-ea"/>
              </a:rPr>
              <a:t>31</a:t>
            </a:r>
            <a:r>
              <a:rPr lang="ko-KR" altLang="en-US" sz="1400" dirty="0" smtClean="0">
                <a:latin typeface="+mj-ea"/>
              </a:rPr>
              <a:t>일까지 대한체육회에 선수등록을 완료하고 </a:t>
            </a:r>
            <a:r>
              <a:rPr lang="en-US" altLang="ko-KR" sz="1400" dirty="0" smtClean="0">
                <a:latin typeface="+mj-ea"/>
              </a:rPr>
              <a:t>2016</a:t>
            </a:r>
            <a:r>
              <a:rPr lang="ko-KR" altLang="en-US" sz="1400" dirty="0" smtClean="0">
                <a:latin typeface="+mj-ea"/>
              </a:rPr>
              <a:t>학년도 </a:t>
            </a:r>
            <a:r>
              <a:rPr lang="en-US" altLang="ko-KR" sz="1400" dirty="0" smtClean="0">
                <a:latin typeface="+mj-ea"/>
              </a:rPr>
              <a:t>1,2</a:t>
            </a:r>
            <a:r>
              <a:rPr lang="ko-KR" altLang="en-US" sz="1400" dirty="0" smtClean="0">
                <a:latin typeface="+mj-ea"/>
              </a:rPr>
              <a:t>학기를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</a:t>
            </a:r>
            <a:r>
              <a:rPr lang="ko-KR" altLang="en-US" sz="1400" dirty="0" smtClean="0">
                <a:latin typeface="+mj-ea"/>
              </a:rPr>
              <a:t>모두 재학한 학생선수의 인원을 기입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-“1</a:t>
            </a:r>
            <a:r>
              <a:rPr lang="ko-KR" altLang="en-US" sz="1400" dirty="0" smtClean="0">
                <a:latin typeface="+mj-ea"/>
              </a:rPr>
              <a:t>차 평가 확인 서식에 입력한 총인원은 평가시스템 평가영역 </a:t>
            </a:r>
            <a:r>
              <a:rPr lang="en-US" altLang="ko-KR" sz="1400" dirty="0" smtClean="0">
                <a:latin typeface="+mj-ea"/>
              </a:rPr>
              <a:t>1-1</a:t>
            </a:r>
            <a:r>
              <a:rPr lang="ko-KR" altLang="en-US" sz="1400" dirty="0" smtClean="0">
                <a:latin typeface="+mj-ea"/>
              </a:rPr>
              <a:t>에 입력하는 학생선수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</a:t>
            </a:r>
            <a:r>
              <a:rPr lang="ko-KR" altLang="en-US" sz="1400" dirty="0" smtClean="0">
                <a:latin typeface="+mj-ea"/>
              </a:rPr>
              <a:t>총 인원과 동일해야 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8496944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148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46" y="1124744"/>
            <a:ext cx="8596034" cy="543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제목 2"/>
          <p:cNvSpPr txBox="1">
            <a:spLocks/>
          </p:cNvSpPr>
          <p:nvPr/>
        </p:nvSpPr>
        <p:spPr>
          <a:xfrm>
            <a:off x="294597" y="302068"/>
            <a:ext cx="8669891" cy="987402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“1</a:t>
            </a:r>
            <a:r>
              <a:rPr lang="ko-KR" altLang="en-US" sz="1400" dirty="0" smtClean="0">
                <a:latin typeface="+mj-ea"/>
              </a:rPr>
              <a:t>차 평가 확인 서신 작성 방법</a:t>
            </a:r>
            <a:r>
              <a:rPr lang="en-US" altLang="ko-KR" sz="1400" dirty="0" smtClean="0">
                <a:latin typeface="+mj-ea"/>
              </a:rPr>
              <a:t>”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대학교 운동부 지도자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학생선수 현황 작성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8075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94597" y="302068"/>
            <a:ext cx="8669891" cy="1254724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“1</a:t>
            </a:r>
            <a:r>
              <a:rPr lang="ko-KR" altLang="en-US" sz="1400" dirty="0" smtClean="0">
                <a:latin typeface="+mj-ea"/>
              </a:rPr>
              <a:t>차 평가 확인 서신 작성 방법</a:t>
            </a:r>
            <a:r>
              <a:rPr lang="en-US" altLang="ko-KR" sz="1400" dirty="0" smtClean="0">
                <a:latin typeface="+mj-ea"/>
              </a:rPr>
              <a:t>”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대학교 운동부 학생선수 졸업 및 취업 현황</a:t>
            </a:r>
            <a:r>
              <a:rPr lang="en-US" altLang="ko-KR" sz="1400" dirty="0" smtClean="0">
                <a:latin typeface="+mj-ea"/>
              </a:rPr>
              <a:t>”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56" y="1916832"/>
            <a:ext cx="8518015" cy="4598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019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96148" y="332656"/>
            <a:ext cx="8554805" cy="2558808"/>
          </a:xfrm>
          <a:prstGeom prst="rect">
            <a:avLst/>
          </a:prstGeom>
        </p:spPr>
        <p:txBody>
          <a:bodyPr vert="horz" rtlCol="0" anchor="ctr">
            <a:no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“</a:t>
            </a:r>
            <a:r>
              <a:rPr lang="ko-KR" altLang="en-US" sz="1400" dirty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계속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1-1: </a:t>
            </a:r>
            <a:r>
              <a:rPr lang="ko-KR" altLang="en-US" sz="1400" dirty="0" smtClean="0">
                <a:latin typeface="+mj-ea"/>
              </a:rPr>
              <a:t>대학운동부 운영 지원 실적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합계는 상위 항목 입력 시 자동으로 계산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8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8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운영 지원 실적 입력 시 금액 단위 주의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8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</a:t>
            </a:r>
            <a:r>
              <a:rPr lang="en-US" altLang="ko-KR" sz="1400" dirty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대학운동부 학생선수 인원 입력 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대학운동부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차 평가 확인 서식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엑셀파일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의 기입한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8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 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2016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평가시점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의 학생선수 인원과 동일 한 인원 수를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1400" dirty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          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2" y="2924944"/>
            <a:ext cx="8554806" cy="364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511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32546" y="293304"/>
            <a:ext cx="8682958" cy="2631640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1-2: </a:t>
            </a:r>
            <a:r>
              <a:rPr lang="ko-KR" altLang="en-US" sz="1400" dirty="0" smtClean="0">
                <a:latin typeface="+mj-ea"/>
              </a:rPr>
              <a:t>대학운동부 시설 및 인프라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비고의 내용을 확인 후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r>
              <a:rPr lang="ko-KR" altLang="en-US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해당사항이 없는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운영가능 종목 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대학에서 운영 중인 종목 중 보유 한 경기장에서 경기가 가능한 종목의 수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합숙소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기숙사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의 경우 전용 또는 일부 사용 둘 중 하나만 선택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* </a:t>
            </a:r>
            <a:r>
              <a:rPr lang="ko-KR" altLang="en-US" sz="1400" dirty="0" smtClean="0">
                <a:latin typeface="+mj-ea"/>
              </a:rPr>
              <a:t>전용 기숙사와 일반기숙사 일부를 같이 사용하는 경우 학생선수 인원 대비 사용비율이 높은 항목 선택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35" y="2924944"/>
            <a:ext cx="8554805" cy="363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645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554805" cy="144016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1-1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1-2 </a:t>
            </a:r>
            <a:r>
              <a:rPr lang="ko-KR" altLang="en-US" sz="1400" dirty="0" smtClean="0">
                <a:latin typeface="+mj-ea"/>
              </a:rPr>
              <a:t>입력 완료 후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저장 확인 팝업 창에서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</a:t>
            </a:r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후 화면 하단의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다음단계이동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버튼 클릭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24" y="1988840"/>
            <a:ext cx="8540911" cy="457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27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260648"/>
            <a:ext cx="8866923" cy="3024336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2-1: </a:t>
            </a:r>
            <a:r>
              <a:rPr lang="ko-KR" altLang="en-US" sz="1400" dirty="0" smtClean="0">
                <a:latin typeface="+mj-ea"/>
              </a:rPr>
              <a:t>대학운동부 재학생 </a:t>
            </a:r>
            <a:r>
              <a:rPr lang="ko-KR" altLang="en-US" sz="1400" dirty="0" err="1" smtClean="0">
                <a:latin typeface="+mj-ea"/>
              </a:rPr>
              <a:t>충원율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대학별 학제 유형에 따라 입력</a:t>
            </a:r>
            <a:r>
              <a:rPr lang="en-US" altLang="ko-KR" sz="1400" dirty="0" smtClean="0">
                <a:latin typeface="+mj-ea"/>
              </a:rPr>
              <a:t>(4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전 항목</a:t>
            </a:r>
            <a:r>
              <a:rPr lang="en-US" altLang="ko-KR" sz="1400" dirty="0" smtClean="0">
                <a:latin typeface="+mj-ea"/>
              </a:rPr>
              <a:t>, 3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14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~16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, 2</a:t>
            </a:r>
            <a:r>
              <a:rPr lang="ko-KR" altLang="en-US" sz="1400" dirty="0" smtClean="0">
                <a:latin typeface="+mj-ea"/>
              </a:rPr>
              <a:t>년제</a:t>
            </a:r>
            <a:r>
              <a:rPr lang="en-US" altLang="ko-KR" sz="1400" dirty="0" smtClean="0">
                <a:latin typeface="+mj-ea"/>
              </a:rPr>
              <a:t>: 15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~16</a:t>
            </a:r>
            <a:r>
              <a:rPr lang="ko-KR" altLang="en-US" sz="1400" dirty="0" smtClean="0">
                <a:latin typeface="+mj-ea"/>
              </a:rPr>
              <a:t>년도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해당사항이 없는 항목은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합계 항목은 </a:t>
            </a:r>
            <a:r>
              <a:rPr lang="ko-KR" altLang="en-US" sz="1400" dirty="0">
                <a:latin typeface="+mj-ea"/>
              </a:rPr>
              <a:t>연</a:t>
            </a:r>
            <a:r>
              <a:rPr lang="ko-KR" altLang="en-US" sz="1400" dirty="0" smtClean="0">
                <a:latin typeface="+mj-ea"/>
              </a:rPr>
              <a:t>도별 실적 입력 시 자동으로 집계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</a:t>
            </a:r>
            <a:r>
              <a:rPr lang="ko-KR" altLang="en-US" sz="1400" dirty="0" smtClean="0">
                <a:latin typeface="+mj-ea"/>
              </a:rPr>
              <a:t>입학정원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err="1" smtClean="0">
                <a:latin typeface="+mj-ea"/>
              </a:rPr>
              <a:t>해당년도에</a:t>
            </a:r>
            <a:r>
              <a:rPr lang="ko-KR" altLang="en-US" sz="1400" dirty="0" smtClean="0">
                <a:latin typeface="+mj-ea"/>
              </a:rPr>
              <a:t> 입학 한 신입생을 의미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</a:t>
            </a:r>
          </a:p>
          <a:p>
            <a:pPr algn="l"/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*2013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 입학정원의 경우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년도에 입학한 신입생을 의미함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.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즉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, 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학번 입학 학생선수를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</a:t>
            </a:r>
            <a:r>
              <a:rPr lang="ko-KR" altLang="en-US" sz="1400" dirty="0" smtClean="0">
                <a:latin typeface="+mj-ea"/>
              </a:rPr>
              <a:t>재학생수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err="1" smtClean="0">
                <a:latin typeface="+mj-ea"/>
              </a:rPr>
              <a:t>해당년도에</a:t>
            </a:r>
            <a:r>
              <a:rPr lang="ko-KR" altLang="en-US" sz="1400" dirty="0" smtClean="0">
                <a:latin typeface="+mj-ea"/>
              </a:rPr>
              <a:t> 입학 한 학생선수 중 </a:t>
            </a:r>
            <a:r>
              <a:rPr lang="ko-KR" altLang="en-US" sz="1400" dirty="0" err="1" smtClean="0">
                <a:latin typeface="+mj-ea"/>
              </a:rPr>
              <a:t>평가년도</a:t>
            </a:r>
            <a:r>
              <a:rPr lang="en-US" altLang="ko-KR" sz="1400" dirty="0" smtClean="0">
                <a:latin typeface="+mj-ea"/>
              </a:rPr>
              <a:t>(2015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12</a:t>
            </a:r>
            <a:r>
              <a:rPr lang="ko-KR" altLang="en-US" sz="1400" dirty="0" smtClean="0">
                <a:latin typeface="+mj-ea"/>
              </a:rPr>
              <a:t>월 </a:t>
            </a:r>
            <a:r>
              <a:rPr lang="en-US" altLang="ko-KR" sz="1400" dirty="0" smtClean="0">
                <a:latin typeface="+mj-ea"/>
              </a:rPr>
              <a:t>31</a:t>
            </a:r>
            <a:r>
              <a:rPr lang="ko-KR" altLang="en-US" sz="1400" dirty="0" smtClean="0">
                <a:latin typeface="+mj-ea"/>
              </a:rPr>
              <a:t>일 기준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 재학 중인 학생선수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*2013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 재학생수의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경우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년도에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입학한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신입생 중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2016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12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월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31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일 기준 대학에 재학 중인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/>
            </a:r>
            <a:br>
              <a:rPr lang="en-US" altLang="ko-KR" sz="1400" dirty="0" smtClean="0">
                <a:solidFill>
                  <a:srgbClr val="FF0000"/>
                </a:solidFill>
                <a:latin typeface="+mj-ea"/>
              </a:rPr>
            </a:b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  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학생선수 인원을 입력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.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즉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,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13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학번 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입학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학생선수 중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16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년도에 몇 명의 학생선수가 재학 중인지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</a:t>
            </a:r>
          </a:p>
          <a:p>
            <a:pPr algn="l"/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재학생수 합계는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1-1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에 입력 한 학생선수 인원과 동일 해야 함</a:t>
            </a:r>
            <a:endParaRPr lang="en-US" altLang="ko-KR" sz="1400" dirty="0">
              <a:solidFill>
                <a:srgbClr val="FF0000"/>
              </a:solidFill>
              <a:latin typeface="+mj-ea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64" y="3284984"/>
            <a:ext cx="8609216" cy="326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277077" y="404664"/>
            <a:ext cx="8554805" cy="208823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2-2: </a:t>
            </a:r>
            <a:r>
              <a:rPr lang="ko-KR" altLang="en-US" sz="1400" dirty="0" smtClean="0">
                <a:latin typeface="+mj-ea"/>
              </a:rPr>
              <a:t>대학운동부 학생관리 및 지원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학생선수 전용 해당 항목은 학생선수만을 위해 따로 개설된 프로그램 및 시스템만 인정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대학운동부 학생관리 및 지원부서는 체육관련 전담부서가 아니어도 인정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   *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유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”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를 체크한 경우 해당 내용을 증명 할 수 있는 별도 증빙 자료 제출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6" y="2708920"/>
            <a:ext cx="8615404" cy="388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94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309632"/>
            <a:ext cx="8554805" cy="2806844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2-3: </a:t>
            </a:r>
            <a:r>
              <a:rPr lang="ko-KR" altLang="en-US" sz="1400" dirty="0" smtClean="0">
                <a:latin typeface="+mj-ea"/>
              </a:rPr>
              <a:t>대학운동부 학생선수 학업성취도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A, B, C, D, F </a:t>
            </a:r>
            <a:r>
              <a:rPr lang="ko-KR" altLang="en-US" sz="1400" dirty="0" smtClean="0">
                <a:latin typeface="+mj-ea"/>
              </a:rPr>
              <a:t>학점 학생선수 인원의 합계가 대학운동부 학생선수 인원과 같아야 함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해당사항이 </a:t>
            </a:r>
            <a:r>
              <a:rPr lang="ko-KR" altLang="en-US" sz="1400" dirty="0">
                <a:latin typeface="+mj-ea"/>
              </a:rPr>
              <a:t>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</a:t>
            </a:r>
            <a:r>
              <a:rPr lang="ko-KR" altLang="en-US" sz="1400" dirty="0" smtClean="0">
                <a:latin typeface="+mj-ea"/>
              </a:rPr>
              <a:t>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입력 예시 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대학운동부 학생선수 인원</a:t>
            </a:r>
            <a:r>
              <a:rPr lang="en-US" altLang="ko-KR" sz="1400" dirty="0" smtClean="0">
                <a:latin typeface="+mj-ea"/>
              </a:rPr>
              <a:t> 30</a:t>
            </a:r>
            <a:r>
              <a:rPr lang="ko-KR" altLang="en-US" sz="1400" dirty="0" smtClean="0">
                <a:latin typeface="+mj-ea"/>
              </a:rPr>
              <a:t>명 중 </a:t>
            </a:r>
            <a:r>
              <a:rPr lang="en-US" altLang="ko-KR" sz="1400" dirty="0">
                <a:latin typeface="+mj-ea"/>
              </a:rPr>
              <a:t>A</a:t>
            </a:r>
            <a:r>
              <a:rPr lang="ko-KR" altLang="en-US" sz="1400" dirty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1</a:t>
            </a:r>
            <a:r>
              <a:rPr lang="ko-KR" altLang="en-US" sz="1400" dirty="0">
                <a:latin typeface="+mj-ea"/>
              </a:rPr>
              <a:t>명</a:t>
            </a:r>
            <a:r>
              <a:rPr lang="en-US" altLang="ko-KR" sz="1400" dirty="0">
                <a:latin typeface="+mj-ea"/>
              </a:rPr>
              <a:t>, B</a:t>
            </a:r>
            <a:r>
              <a:rPr lang="ko-KR" altLang="en-US" sz="1400" dirty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3</a:t>
            </a:r>
            <a:r>
              <a:rPr lang="ko-KR" altLang="en-US" sz="1400" dirty="0">
                <a:latin typeface="+mj-ea"/>
              </a:rPr>
              <a:t>명</a:t>
            </a:r>
            <a:r>
              <a:rPr lang="en-US" altLang="ko-KR" sz="1400" dirty="0">
                <a:latin typeface="+mj-ea"/>
              </a:rPr>
              <a:t>, C</a:t>
            </a:r>
            <a:r>
              <a:rPr lang="ko-KR" altLang="en-US" sz="1400" dirty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25</a:t>
            </a:r>
            <a:r>
              <a:rPr lang="ko-KR" altLang="en-US" sz="1400" dirty="0">
                <a:latin typeface="+mj-ea"/>
              </a:rPr>
              <a:t>명</a:t>
            </a:r>
            <a:r>
              <a:rPr lang="en-US" altLang="ko-KR" sz="1400" dirty="0">
                <a:latin typeface="+mj-ea"/>
              </a:rPr>
              <a:t>, D</a:t>
            </a:r>
            <a:r>
              <a:rPr lang="ko-KR" altLang="en-US" sz="1400" dirty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1</a:t>
            </a:r>
            <a:r>
              <a:rPr lang="ko-KR" altLang="en-US" sz="1400" dirty="0">
                <a:latin typeface="+mj-ea"/>
              </a:rPr>
              <a:t>명</a:t>
            </a:r>
            <a:r>
              <a:rPr lang="en-US" altLang="ko-KR" sz="1400" dirty="0">
                <a:latin typeface="+mj-ea"/>
              </a:rPr>
              <a:t>,</a:t>
            </a:r>
          </a:p>
          <a:p>
            <a:pPr algn="l"/>
            <a:r>
              <a:rPr lang="en-US" altLang="ko-KR" sz="1400" dirty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    F</a:t>
            </a:r>
            <a:r>
              <a:rPr lang="ko-KR" altLang="en-US" sz="1400" dirty="0">
                <a:latin typeface="+mj-ea"/>
              </a:rPr>
              <a:t>학점 </a:t>
            </a:r>
            <a:r>
              <a:rPr lang="en-US" altLang="ko-KR" sz="1400" dirty="0">
                <a:latin typeface="+mj-ea"/>
              </a:rPr>
              <a:t>0</a:t>
            </a:r>
            <a:r>
              <a:rPr lang="ko-KR" altLang="en-US" sz="1400" dirty="0">
                <a:latin typeface="+mj-ea"/>
              </a:rPr>
              <a:t>명인 경우를 입력 한 </a:t>
            </a:r>
            <a:r>
              <a:rPr lang="ko-KR" altLang="en-US" sz="1400" dirty="0" smtClean="0">
                <a:latin typeface="+mj-ea"/>
              </a:rPr>
              <a:t>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- 2017</a:t>
            </a:r>
            <a:r>
              <a:rPr lang="ko-KR" altLang="en-US" sz="1400" dirty="0">
                <a:latin typeface="+mj-ea"/>
              </a:rPr>
              <a:t>년 </a:t>
            </a:r>
            <a:r>
              <a:rPr lang="en-US" altLang="ko-KR" sz="1400" dirty="0">
                <a:latin typeface="+mj-ea"/>
              </a:rPr>
              <a:t>2</a:t>
            </a:r>
            <a:r>
              <a:rPr lang="ko-KR" altLang="en-US" sz="1400" dirty="0">
                <a:latin typeface="+mj-ea"/>
              </a:rPr>
              <a:t>월에 졸업한 학생선수는 </a:t>
            </a:r>
            <a:r>
              <a:rPr lang="en-US" altLang="ko-KR" sz="1400" dirty="0">
                <a:latin typeface="+mj-ea"/>
              </a:rPr>
              <a:t>19</a:t>
            </a:r>
            <a:r>
              <a:rPr lang="ko-KR" altLang="en-US" sz="1400" dirty="0">
                <a:latin typeface="+mj-ea"/>
              </a:rPr>
              <a:t>명이며 그 중 휴학이나 졸업유예 등의 사유 없이 정규학기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   이내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졸업한 </a:t>
            </a:r>
            <a:r>
              <a:rPr lang="ko-KR" altLang="en-US" sz="1400" dirty="0">
                <a:latin typeface="+mj-ea"/>
              </a:rPr>
              <a:t>학생선수는 </a:t>
            </a:r>
            <a:r>
              <a:rPr lang="en-US" altLang="ko-KR" sz="1400" dirty="0">
                <a:latin typeface="+mj-ea"/>
              </a:rPr>
              <a:t>19</a:t>
            </a:r>
            <a:r>
              <a:rPr lang="ko-KR" altLang="en-US" sz="1400" dirty="0">
                <a:latin typeface="+mj-ea"/>
              </a:rPr>
              <a:t>명인 경우를 입력 한 내용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6" y="3116476"/>
            <a:ext cx="8554805" cy="3420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369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188640"/>
            <a:ext cx="8554805" cy="280831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2-4: </a:t>
            </a:r>
            <a:r>
              <a:rPr lang="ko-KR" altLang="en-US" sz="1400" dirty="0" smtClean="0">
                <a:latin typeface="+mj-ea"/>
              </a:rPr>
              <a:t>대학운동부 취업률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취업인원 및 평가대상 제외 인원의 경우 증빙이 가능한 인원만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해당사항이 </a:t>
            </a:r>
            <a:r>
              <a:rPr lang="ko-KR" altLang="en-US" sz="1400" dirty="0">
                <a:latin typeface="+mj-ea"/>
              </a:rPr>
              <a:t>없는 항목은 </a:t>
            </a:r>
            <a:r>
              <a:rPr lang="en-US" altLang="ko-KR" sz="1400" dirty="0">
                <a:latin typeface="+mj-ea"/>
              </a:rPr>
              <a:t>“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>
                <a:latin typeface="+mj-ea"/>
              </a:rPr>
              <a:t>”</a:t>
            </a:r>
            <a:r>
              <a:rPr lang="ko-KR" altLang="en-US" sz="1400" dirty="0">
                <a:latin typeface="+mj-ea"/>
              </a:rPr>
              <a:t>으로 </a:t>
            </a:r>
            <a:r>
              <a:rPr lang="ko-KR" altLang="en-US" sz="1400" dirty="0" smtClean="0">
                <a:latin typeface="+mj-ea"/>
              </a:rPr>
              <a:t>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- 2017</a:t>
            </a:r>
            <a:r>
              <a:rPr lang="ko-KR" altLang="en-US" sz="1400" dirty="0" smtClean="0">
                <a:latin typeface="+mj-ea"/>
              </a:rPr>
              <a:t>년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월에 졸업한 학생선수를 대상으로 입력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입력 </a:t>
            </a:r>
            <a:r>
              <a:rPr lang="ko-KR" altLang="en-US" sz="1400" dirty="0">
                <a:latin typeface="+mj-ea"/>
              </a:rPr>
              <a:t>예시 </a:t>
            </a:r>
            <a:r>
              <a:rPr lang="ko-KR" altLang="en-US" sz="1400" dirty="0" smtClean="0">
                <a:latin typeface="+mj-ea"/>
              </a:rPr>
              <a:t>내용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en-US" altLang="ko-KR" sz="1400" dirty="0">
                <a:latin typeface="+mj-ea"/>
              </a:rPr>
              <a:t>2017</a:t>
            </a:r>
            <a:r>
              <a:rPr lang="ko-KR" altLang="en-US" sz="1400" dirty="0">
                <a:latin typeface="+mj-ea"/>
              </a:rPr>
              <a:t>년 </a:t>
            </a:r>
            <a:r>
              <a:rPr lang="en-US" altLang="ko-KR" sz="1400" dirty="0">
                <a:latin typeface="+mj-ea"/>
              </a:rPr>
              <a:t>2</a:t>
            </a:r>
            <a:r>
              <a:rPr lang="ko-KR" altLang="en-US" sz="1400" dirty="0">
                <a:latin typeface="+mj-ea"/>
              </a:rPr>
              <a:t>월에 졸업한 학생은 총 </a:t>
            </a:r>
            <a:r>
              <a:rPr lang="en-US" altLang="ko-KR" sz="1400" dirty="0">
                <a:latin typeface="+mj-ea"/>
              </a:rPr>
              <a:t>19</a:t>
            </a:r>
            <a:r>
              <a:rPr lang="ko-KR" altLang="en-US" sz="1400" dirty="0">
                <a:latin typeface="+mj-ea"/>
              </a:rPr>
              <a:t>명이며 이중 </a:t>
            </a:r>
            <a:r>
              <a:rPr lang="en-US" altLang="ko-KR" sz="1400" dirty="0">
                <a:latin typeface="+mj-ea"/>
              </a:rPr>
              <a:t>10</a:t>
            </a:r>
            <a:r>
              <a:rPr lang="ko-KR" altLang="en-US" sz="1400" dirty="0">
                <a:latin typeface="+mj-ea"/>
              </a:rPr>
              <a:t>명은 취업을 하였고</a:t>
            </a:r>
            <a:r>
              <a:rPr lang="en-US" altLang="ko-KR" sz="1400" dirty="0">
                <a:latin typeface="+mj-ea"/>
              </a:rPr>
              <a:t>, 5</a:t>
            </a:r>
            <a:r>
              <a:rPr lang="ko-KR" altLang="en-US" sz="1400" dirty="0">
                <a:latin typeface="+mj-ea"/>
              </a:rPr>
              <a:t>명은 군입대</a:t>
            </a:r>
            <a:r>
              <a:rPr lang="en-US" altLang="ko-KR" sz="1400" dirty="0">
                <a:latin typeface="+mj-ea"/>
              </a:rPr>
              <a:t>(</a:t>
            </a:r>
            <a:r>
              <a:rPr lang="ko-KR" altLang="en-US" sz="1400" dirty="0">
                <a:latin typeface="+mj-ea"/>
              </a:rPr>
              <a:t>일반</a:t>
            </a:r>
            <a:r>
              <a:rPr lang="en-US" altLang="ko-KR" sz="1400" dirty="0">
                <a:latin typeface="+mj-ea"/>
              </a:rPr>
              <a:t>), </a:t>
            </a:r>
          </a:p>
          <a:p>
            <a:pPr algn="l"/>
            <a:r>
              <a:rPr lang="en-US" altLang="ko-KR" sz="1400" dirty="0">
                <a:latin typeface="+mj-ea"/>
              </a:rPr>
              <a:t>  </a:t>
            </a:r>
            <a:r>
              <a:rPr lang="en-US" altLang="ko-KR" sz="1400" dirty="0" smtClean="0">
                <a:latin typeface="+mj-ea"/>
              </a:rPr>
              <a:t>    </a:t>
            </a:r>
            <a:r>
              <a:rPr lang="ko-KR" altLang="en-US" sz="1400" dirty="0" smtClean="0">
                <a:latin typeface="+mj-ea"/>
              </a:rPr>
              <a:t>대학원 </a:t>
            </a:r>
            <a:r>
              <a:rPr lang="ko-KR" altLang="en-US" sz="1400" dirty="0">
                <a:latin typeface="+mj-ea"/>
              </a:rPr>
              <a:t>진학</a:t>
            </a:r>
            <a:r>
              <a:rPr lang="en-US" altLang="ko-KR" sz="1400" dirty="0">
                <a:latin typeface="+mj-ea"/>
              </a:rPr>
              <a:t>, </a:t>
            </a:r>
            <a:r>
              <a:rPr lang="ko-KR" altLang="en-US" sz="1400" dirty="0">
                <a:latin typeface="+mj-ea"/>
              </a:rPr>
              <a:t>편입</a:t>
            </a:r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>
                <a:latin typeface="+mj-ea"/>
              </a:rPr>
              <a:t>등의 사유로 평가 대상인원이며</a:t>
            </a:r>
            <a:r>
              <a:rPr lang="en-US" altLang="ko-KR" sz="1400" dirty="0">
                <a:latin typeface="+mj-ea"/>
              </a:rPr>
              <a:t>, 2</a:t>
            </a:r>
            <a:r>
              <a:rPr lang="ko-KR" altLang="en-US" sz="1400" dirty="0">
                <a:latin typeface="+mj-ea"/>
              </a:rPr>
              <a:t>명은 </a:t>
            </a:r>
            <a:r>
              <a:rPr lang="ko-KR" altLang="en-US" sz="1400" dirty="0" err="1">
                <a:latin typeface="+mj-ea"/>
              </a:rPr>
              <a:t>미취업</a:t>
            </a:r>
            <a:r>
              <a:rPr lang="ko-KR" altLang="en-US" sz="1400" dirty="0">
                <a:latin typeface="+mj-ea"/>
              </a:rPr>
              <a:t> 또는 증빙불가에 따라 </a:t>
            </a:r>
            <a:r>
              <a:rPr lang="ko-KR" altLang="en-US" sz="1400" dirty="0" err="1" smtClean="0">
                <a:latin typeface="+mj-ea"/>
              </a:rPr>
              <a:t>미입력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83" y="2996952"/>
            <a:ext cx="8532899" cy="35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6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77077" y="404664"/>
            <a:ext cx="8554805" cy="2160240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>
                <a:latin typeface="+mj-ea"/>
              </a:rPr>
              <a:t> ”(</a:t>
            </a:r>
            <a:r>
              <a:rPr lang="ko-KR" altLang="en-US" sz="1400" dirty="0">
                <a:latin typeface="+mj-ea"/>
              </a:rPr>
              <a:t>계속</a:t>
            </a:r>
            <a:r>
              <a:rPr lang="en-US" altLang="ko-KR" sz="1400" dirty="0">
                <a:latin typeface="+mj-ea"/>
              </a:rPr>
              <a:t>)</a:t>
            </a:r>
            <a:r>
              <a:rPr lang="en-US" altLang="ko-KR" sz="1400" dirty="0" smtClean="0">
                <a:latin typeface="+mj-ea"/>
              </a:rPr>
              <a:t/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2-5: </a:t>
            </a:r>
            <a:r>
              <a:rPr lang="ko-KR" altLang="en-US" sz="1400" dirty="0" smtClean="0">
                <a:latin typeface="+mj-ea"/>
              </a:rPr>
              <a:t>학생선수 입시전형 적정성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체육특기자 전형이 없는 대학의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체육특기자 전형여부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항목</a:t>
            </a:r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무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체육특기자 전형이 있는 대학의 경우 전형 명칭 입력 및 해당 항목의 반영 여부 체크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</a:t>
            </a:r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- </a:t>
            </a:r>
            <a:r>
              <a:rPr lang="ko-KR" altLang="en-US" sz="1400" dirty="0" smtClean="0">
                <a:latin typeface="+mj-ea"/>
              </a:rPr>
              <a:t>반영 비율에 관계없이 반영을 하는 항목의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유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선택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* </a:t>
            </a:r>
            <a:r>
              <a:rPr lang="ko-KR" altLang="en-US" sz="1400" dirty="0" smtClean="0">
                <a:latin typeface="+mj-ea"/>
              </a:rPr>
              <a:t>해당 항목 반영 여부는 </a:t>
            </a:r>
            <a:r>
              <a:rPr lang="en-US" altLang="ko-KR" sz="1400" dirty="0" smtClean="0">
                <a:latin typeface="+mj-ea"/>
              </a:rPr>
              <a:t>“2016 </a:t>
            </a:r>
            <a:r>
              <a:rPr lang="ko-KR" altLang="en-US" sz="1400" dirty="0" smtClean="0">
                <a:latin typeface="+mj-ea"/>
              </a:rPr>
              <a:t>전국대학 체육특기자 전형 요강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* KUSF </a:t>
            </a:r>
            <a:r>
              <a:rPr lang="ko-KR" altLang="en-US" sz="1400" dirty="0" smtClean="0">
                <a:latin typeface="+mj-ea"/>
              </a:rPr>
              <a:t>홈페이지 내 </a:t>
            </a:r>
            <a:r>
              <a:rPr lang="en-US" altLang="ko-KR" sz="1400" dirty="0" smtClean="0">
                <a:latin typeface="+mj-ea"/>
              </a:rPr>
              <a:t>Federation News-</a:t>
            </a:r>
            <a:r>
              <a:rPr lang="ko-KR" altLang="en-US" sz="1400" dirty="0" smtClean="0">
                <a:latin typeface="+mj-ea"/>
              </a:rPr>
              <a:t>자료실</a:t>
            </a:r>
            <a:r>
              <a:rPr lang="en-US" altLang="ko-KR" sz="1400" dirty="0" smtClean="0">
                <a:latin typeface="+mj-ea"/>
              </a:rPr>
              <a:t>-</a:t>
            </a:r>
            <a:r>
              <a:rPr lang="ko-KR" altLang="en-US" sz="1400" dirty="0" smtClean="0">
                <a:latin typeface="+mj-ea"/>
              </a:rPr>
              <a:t>연간자료실</a:t>
            </a:r>
            <a:r>
              <a:rPr lang="en-US" altLang="ko-KR" sz="1400" dirty="0" smtClean="0">
                <a:latin typeface="+mj-ea"/>
              </a:rPr>
              <a:t>-9</a:t>
            </a:r>
            <a:r>
              <a:rPr lang="ko-KR" altLang="en-US" sz="1400" dirty="0" smtClean="0">
                <a:latin typeface="+mj-ea"/>
              </a:rPr>
              <a:t>번 </a:t>
            </a:r>
            <a:r>
              <a:rPr lang="ko-KR" altLang="en-US" sz="1400" dirty="0" err="1" smtClean="0">
                <a:latin typeface="+mj-ea"/>
              </a:rPr>
              <a:t>게시글</a:t>
            </a:r>
            <a:r>
              <a:rPr lang="ko-KR" altLang="en-US" sz="1400" dirty="0" smtClean="0">
                <a:latin typeface="+mj-ea"/>
              </a:rPr>
              <a:t> 확인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70" y="2708920"/>
            <a:ext cx="8567610" cy="3836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80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332656"/>
            <a:ext cx="8754966" cy="1872208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1.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2-1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2-5 </a:t>
            </a:r>
            <a:r>
              <a:rPr lang="ko-KR" altLang="en-US" sz="1400" dirty="0" smtClean="0">
                <a:latin typeface="+mj-ea"/>
              </a:rPr>
              <a:t>입력 완료 후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2. </a:t>
            </a:r>
            <a:r>
              <a:rPr lang="ko-KR" altLang="en-US" sz="1400" dirty="0" smtClean="0">
                <a:latin typeface="+mj-ea"/>
              </a:rPr>
              <a:t>팝업 메시지 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3. </a:t>
            </a:r>
            <a:r>
              <a:rPr lang="ko-KR" altLang="en-US" sz="1400" dirty="0" smtClean="0">
                <a:latin typeface="+mj-ea"/>
              </a:rPr>
              <a:t>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다음단계이동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주의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입력 도중 이전 단계로 돌아가기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이전단계이동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데이터 저장 안됨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</a:t>
            </a:r>
            <a:r>
              <a:rPr lang="ko-KR" altLang="en-US" sz="1400" dirty="0" smtClean="0">
                <a:latin typeface="+mj-ea"/>
              </a:rPr>
              <a:t>이전 단계로 돌아가기 전 반드시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2" y="2276872"/>
            <a:ext cx="8528850" cy="4290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97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476672"/>
            <a:ext cx="8394926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3-1</a:t>
            </a:r>
            <a:r>
              <a:rPr lang="en-US" altLang="ko-KR" sz="1400" dirty="0">
                <a:latin typeface="+mj-ea"/>
              </a:rPr>
              <a:t>: </a:t>
            </a:r>
            <a:r>
              <a:rPr lang="ko-KR" altLang="en-US" sz="1400" dirty="0">
                <a:latin typeface="+mj-ea"/>
              </a:rPr>
              <a:t>대학운동부 </a:t>
            </a:r>
            <a:r>
              <a:rPr lang="ko-KR" altLang="en-US" sz="1400" dirty="0" smtClean="0">
                <a:latin typeface="+mj-ea"/>
              </a:rPr>
              <a:t>인원 수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3-1</a:t>
            </a:r>
            <a:r>
              <a:rPr lang="ko-KR" altLang="en-US" sz="1400" dirty="0" smtClean="0">
                <a:latin typeface="+mj-ea"/>
              </a:rPr>
              <a:t>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대학예산지원 인원 수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는 전체 학생선수 중 비고의 내용에 해당하는 경우만 입력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87" y="2060848"/>
            <a:ext cx="8536347" cy="443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2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1656184"/>
          </a:xfrm>
          <a:prstGeom prst="rect">
            <a:avLst/>
          </a:prstGeom>
        </p:spPr>
        <p:txBody>
          <a:bodyPr vert="horz" rtlCol="0" anchor="ctr">
            <a:normAutofit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순서 참고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5" y="1556792"/>
            <a:ext cx="855480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2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5" y="332656"/>
            <a:ext cx="8554805" cy="2160240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대학운동부 평가 입력</a:t>
            </a:r>
            <a:r>
              <a:rPr lang="en-US" altLang="ko-KR" sz="1600" dirty="0" smtClean="0">
                <a:latin typeface="+mj-ea"/>
              </a:rPr>
              <a:t>”(</a:t>
            </a:r>
            <a:r>
              <a:rPr lang="ko-KR" altLang="en-US" sz="1600" dirty="0" smtClean="0">
                <a:latin typeface="+mj-ea"/>
              </a:rPr>
              <a:t>계속</a:t>
            </a:r>
            <a:r>
              <a:rPr lang="en-US" altLang="ko-KR" sz="1600" dirty="0" smtClean="0">
                <a:latin typeface="+mj-ea"/>
              </a:rPr>
              <a:t>)</a:t>
            </a:r>
            <a:br>
              <a:rPr lang="en-US" altLang="ko-KR" sz="1600" dirty="0" smtClean="0">
                <a:latin typeface="+mj-ea"/>
              </a:rPr>
            </a:br>
            <a:endParaRPr lang="en-US" altLang="ko-KR" sz="1600" dirty="0">
              <a:latin typeface="+mj-ea"/>
            </a:endParaRPr>
          </a:p>
          <a:p>
            <a:pPr algn="l"/>
            <a:r>
              <a:rPr lang="en-US" altLang="ko-KR" sz="1600" dirty="0">
                <a:latin typeface="+mj-ea"/>
              </a:rPr>
              <a:t> </a:t>
            </a:r>
            <a:r>
              <a:rPr lang="en-US" altLang="ko-KR" sz="1600" dirty="0" smtClean="0">
                <a:latin typeface="+mj-ea"/>
              </a:rPr>
              <a:t> 3-2: </a:t>
            </a:r>
            <a:r>
              <a:rPr lang="ko-KR" altLang="en-US" sz="1600" dirty="0" smtClean="0">
                <a:latin typeface="+mj-ea"/>
              </a:rPr>
              <a:t>대학운동부 국내</a:t>
            </a:r>
            <a:r>
              <a:rPr lang="en-US" altLang="ko-KR" sz="1600" dirty="0" smtClean="0">
                <a:effectLst/>
              </a:rPr>
              <a:t>·</a:t>
            </a:r>
            <a:r>
              <a:rPr lang="ko-KR" altLang="en-US" sz="1600" dirty="0" smtClean="0">
                <a:effectLst/>
              </a:rPr>
              <a:t>국제대회 출전 실적</a:t>
            </a:r>
            <a:r>
              <a:rPr lang="en-US" altLang="ko-KR" sz="1600" dirty="0" smtClean="0">
                <a:effectLst/>
              </a:rPr>
              <a:t>(</a:t>
            </a:r>
            <a:r>
              <a:rPr lang="en-US" altLang="ko-KR" sz="1600" dirty="0" smtClean="0">
                <a:effectLst/>
                <a:latin typeface="+mj-ea"/>
              </a:rPr>
              <a:t>2016</a:t>
            </a:r>
            <a:r>
              <a:rPr lang="ko-KR" altLang="en-US" sz="1600" dirty="0" smtClean="0">
                <a:effectLst/>
              </a:rPr>
              <a:t>년</a:t>
            </a:r>
            <a:r>
              <a:rPr lang="en-US" altLang="ko-KR" sz="1600" dirty="0" smtClean="0">
                <a:effectLst/>
              </a:rPr>
              <a:t>)</a:t>
            </a:r>
            <a:endParaRPr lang="en-US" altLang="ko-KR" sz="1600" dirty="0">
              <a:effectLst/>
            </a:endParaRPr>
          </a:p>
          <a:p>
            <a:pPr algn="l"/>
            <a:endParaRPr lang="en-US" altLang="ko-KR" sz="1600" dirty="0" smtClean="0">
              <a:latin typeface="+mj-ea"/>
            </a:endParaRPr>
          </a:p>
          <a:p>
            <a:pPr algn="l"/>
            <a:r>
              <a:rPr lang="en-US" altLang="ko-KR" sz="1600" dirty="0">
                <a:latin typeface="+mj-ea"/>
              </a:rPr>
              <a:t> </a:t>
            </a:r>
            <a:r>
              <a:rPr lang="en-US" altLang="ko-KR" sz="1600" dirty="0" smtClean="0">
                <a:latin typeface="+mj-ea"/>
              </a:rPr>
              <a:t> - </a:t>
            </a:r>
            <a:r>
              <a:rPr lang="ko-KR" altLang="en-US" sz="1600" dirty="0" smtClean="0">
                <a:latin typeface="+mj-ea"/>
              </a:rPr>
              <a:t>국제대회의 경우 국내대회와 같은 방식으로 입력하되 참가 대회를 선택</a:t>
            </a:r>
            <a:endParaRPr lang="en-US" altLang="ko-KR" sz="1600" dirty="0" smtClean="0">
              <a:latin typeface="+mj-ea"/>
            </a:endParaRPr>
          </a:p>
          <a:p>
            <a:pPr algn="l"/>
            <a:endParaRPr lang="en-US" altLang="ko-KR" sz="1600" dirty="0">
              <a:latin typeface="+mj-ea"/>
            </a:endParaRPr>
          </a:p>
          <a:p>
            <a:pPr algn="l"/>
            <a:r>
              <a:rPr lang="en-US" altLang="ko-KR" sz="1600" dirty="0" smtClean="0">
                <a:latin typeface="+mj-ea"/>
              </a:rPr>
              <a:t>  2016</a:t>
            </a:r>
            <a:r>
              <a:rPr lang="ko-KR" altLang="en-US" sz="1600" dirty="0" smtClean="0">
                <a:latin typeface="+mj-ea"/>
              </a:rPr>
              <a:t>년에 개최된 국제대회만 입력</a:t>
            </a:r>
            <a:endParaRPr lang="en-US" altLang="ko-KR" sz="1600" dirty="0">
              <a:latin typeface="+mj-ea"/>
            </a:endParaRPr>
          </a:p>
          <a:p>
            <a:pPr algn="l"/>
            <a:endParaRPr lang="en-US" altLang="ko-KR" sz="1600" dirty="0" smtClean="0">
              <a:latin typeface="+mj-ea"/>
            </a:endParaRPr>
          </a:p>
          <a:p>
            <a:pPr algn="l"/>
            <a:r>
              <a:rPr lang="en-US" altLang="ko-KR" sz="1600" dirty="0">
                <a:latin typeface="+mj-ea"/>
              </a:rPr>
              <a:t> </a:t>
            </a:r>
            <a:r>
              <a:rPr lang="en-US" altLang="ko-KR" sz="1600" dirty="0" smtClean="0">
                <a:latin typeface="+mj-ea"/>
              </a:rPr>
              <a:t> - </a:t>
            </a:r>
            <a:r>
              <a:rPr lang="ko-KR" altLang="en-US" sz="1600" dirty="0" smtClean="0">
                <a:latin typeface="+mj-ea"/>
              </a:rPr>
              <a:t>선택 항목에 없는 국제대회의 경우 </a:t>
            </a:r>
            <a:r>
              <a:rPr lang="en-US" altLang="ko-KR" sz="1600" dirty="0" smtClean="0">
                <a:latin typeface="+mj-ea"/>
              </a:rPr>
              <a:t>“</a:t>
            </a:r>
            <a:r>
              <a:rPr lang="ko-KR" altLang="en-US" sz="1600" dirty="0" smtClean="0">
                <a:latin typeface="+mj-ea"/>
              </a:rPr>
              <a:t>기타국제대회</a:t>
            </a:r>
            <a:r>
              <a:rPr lang="en-US" altLang="ko-KR" sz="1600" dirty="0" smtClean="0">
                <a:latin typeface="+mj-ea"/>
              </a:rPr>
              <a:t>” </a:t>
            </a:r>
            <a:r>
              <a:rPr lang="ko-KR" altLang="en-US" sz="1600" dirty="0" smtClean="0">
                <a:latin typeface="+mj-ea"/>
              </a:rPr>
              <a:t>선택</a:t>
            </a:r>
            <a:endParaRPr lang="en-US" altLang="ko-KR" sz="16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78" y="2564904"/>
            <a:ext cx="8580312" cy="401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아래 입력 예시 화면 참고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3" y="1916832"/>
            <a:ext cx="8554805" cy="4579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4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60648"/>
            <a:ext cx="8554805" cy="201622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출전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>
                <a:latin typeface="+mj-ea"/>
              </a:rPr>
              <a:t>수정을 원하는 경우 해당 입력 항목을 삭제 후 재입력 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수정 또는 삭제를 원하는 경우 입력한 종목 옆에 위치한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X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X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 후 삭제 여부 확인 팝업 알림 메시지 창에서 삭제를 원할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13" y="2420888"/>
            <a:ext cx="8543547" cy="4141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938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03684" y="260648"/>
            <a:ext cx="8554805" cy="201622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3-2: KUSF </a:t>
            </a:r>
            <a:r>
              <a:rPr lang="ko-KR" altLang="en-US" sz="1400" dirty="0" smtClean="0">
                <a:latin typeface="+mj-ea"/>
              </a:rPr>
              <a:t>주최 대학스포츠리그 참가여부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KUSF </a:t>
            </a:r>
            <a:r>
              <a:rPr lang="ko-KR" altLang="en-US" sz="1400" dirty="0" smtClean="0">
                <a:latin typeface="+mj-ea"/>
              </a:rPr>
              <a:t>주최 대학스포츠리그 참가 한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참가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KUSF </a:t>
            </a:r>
            <a:r>
              <a:rPr lang="ko-KR" altLang="en-US" sz="1400" dirty="0" smtClean="0">
                <a:latin typeface="+mj-ea"/>
              </a:rPr>
              <a:t>주최 대학스포츠리그 목록은 입력 페이지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비고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참고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492896"/>
            <a:ext cx="8460432" cy="25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94597" y="260648"/>
            <a:ext cx="8554805" cy="1872208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입상 실적 점수는 협의회 홈페이지 </a:t>
            </a:r>
            <a:r>
              <a:rPr lang="en-US" altLang="ko-KR" sz="1400" dirty="0" smtClean="0">
                <a:latin typeface="+mj-ea"/>
              </a:rPr>
              <a:t>Federation News-</a:t>
            </a:r>
            <a:r>
              <a:rPr lang="ko-KR" altLang="en-US" sz="1400" dirty="0" smtClean="0">
                <a:latin typeface="+mj-ea"/>
              </a:rPr>
              <a:t>일반자료실</a:t>
            </a:r>
            <a:r>
              <a:rPr lang="en-US" altLang="ko-KR" sz="1400" dirty="0" smtClean="0">
                <a:latin typeface="+mj-ea"/>
              </a:rPr>
              <a:t>-2017 </a:t>
            </a:r>
            <a:r>
              <a:rPr lang="ko-KR" altLang="en-US" sz="1400" dirty="0" smtClean="0">
                <a:latin typeface="+mj-ea"/>
              </a:rPr>
              <a:t>대학운동부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</a:t>
            </a:r>
            <a:r>
              <a:rPr lang="ko-KR" altLang="en-US" sz="1400" dirty="0" smtClean="0">
                <a:latin typeface="+mj-ea"/>
              </a:rPr>
              <a:t>평가 자료에서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를 다운받아 종목별 입상 실적을 입력 후 결과 값을 입상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</a:t>
            </a:r>
            <a:r>
              <a:rPr lang="ko-KR" altLang="en-US" sz="1400" dirty="0" smtClean="0">
                <a:latin typeface="+mj-ea"/>
              </a:rPr>
              <a:t>실적 점수 항목에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97" y="2204864"/>
            <a:ext cx="8748464" cy="433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72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554805" cy="2664296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협의회 홈페이지 자료마당 기타자료실에서 다운로드 한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 입상 실적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순위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성적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부분의 보라색 항목은 입력 금지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종목별 입상 실적을 입력 후 화면 우측의 종목별 점수를 평가입력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검도 우</a:t>
            </a:r>
            <a:r>
              <a:rPr lang="ko-KR" altLang="en-US" sz="1400" dirty="0">
                <a:latin typeface="+mj-ea"/>
              </a:rPr>
              <a:t>승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준우승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4</a:t>
            </a:r>
            <a:r>
              <a:rPr lang="ko-KR" altLang="en-US" sz="1400" dirty="0" smtClean="0">
                <a:latin typeface="+mj-ea"/>
              </a:rPr>
              <a:t>강 </a:t>
            </a:r>
            <a:r>
              <a:rPr lang="en-US" altLang="ko-KR" sz="1400" dirty="0" smtClean="0">
                <a:latin typeface="+mj-ea"/>
              </a:rPr>
              <a:t>2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총 </a:t>
            </a:r>
            <a:r>
              <a:rPr lang="en-US" altLang="ko-KR" sz="1400" dirty="0" smtClean="0">
                <a:latin typeface="+mj-ea"/>
              </a:rPr>
              <a:t>33</a:t>
            </a:r>
            <a:r>
              <a:rPr lang="ko-KR" altLang="en-US" sz="1400" dirty="0" smtClean="0">
                <a:latin typeface="+mj-ea"/>
              </a:rPr>
              <a:t>점</a:t>
            </a:r>
            <a:r>
              <a:rPr lang="en-US" altLang="ko-KR" sz="1400" dirty="0" smtClean="0">
                <a:latin typeface="+mj-ea"/>
              </a:rPr>
              <a:t>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</a:t>
            </a:r>
            <a:r>
              <a:rPr lang="ko-KR" altLang="en-US" sz="1400" dirty="0" smtClean="0">
                <a:latin typeface="+mj-ea"/>
              </a:rPr>
              <a:t>농구 준우</a:t>
            </a:r>
            <a:r>
              <a:rPr lang="ko-KR" altLang="en-US" sz="1400" dirty="0">
                <a:latin typeface="+mj-ea"/>
              </a:rPr>
              <a:t>승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4</a:t>
            </a:r>
            <a:r>
              <a:rPr lang="ko-KR" altLang="en-US" sz="1400" dirty="0" smtClean="0">
                <a:latin typeface="+mj-ea"/>
              </a:rPr>
              <a:t>강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>
                <a:latin typeface="+mj-ea"/>
              </a:rPr>
              <a:t>총</a:t>
            </a:r>
            <a:r>
              <a:rPr lang="ko-KR" altLang="en-US" sz="1400" dirty="0" smtClean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15</a:t>
            </a:r>
            <a:r>
              <a:rPr lang="ko-KR" altLang="en-US" sz="1400" dirty="0" smtClean="0">
                <a:latin typeface="+mj-ea"/>
              </a:rPr>
              <a:t>점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</a:t>
            </a:r>
            <a:r>
              <a:rPr lang="ko-KR" altLang="en-US" sz="1400" dirty="0" smtClean="0">
                <a:latin typeface="+mj-ea"/>
              </a:rPr>
              <a:t>배구 우승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회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총 </a:t>
            </a:r>
            <a:r>
              <a:rPr lang="en-US" altLang="ko-KR" sz="1400" dirty="0" smtClean="0">
                <a:latin typeface="+mj-ea"/>
              </a:rPr>
              <a:t>8</a:t>
            </a:r>
            <a:r>
              <a:rPr lang="ko-KR" altLang="en-US" sz="1400" dirty="0" smtClean="0">
                <a:latin typeface="+mj-ea"/>
              </a:rPr>
              <a:t>점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400" dirty="0" smtClean="0">
                <a:latin typeface="+mj-ea"/>
              </a:rPr>
              <a:t>   </a:t>
            </a:r>
            <a:r>
              <a:rPr lang="en-US" altLang="ko-KR" sz="1400" dirty="0" smtClean="0">
                <a:latin typeface="+mj-ea"/>
              </a:rPr>
              <a:t>* </a:t>
            </a:r>
            <a:r>
              <a:rPr lang="ko-KR" altLang="en-US" sz="1400" dirty="0" smtClean="0">
                <a:latin typeface="+mj-ea"/>
              </a:rPr>
              <a:t>아래 </a:t>
            </a:r>
            <a:r>
              <a:rPr lang="ko-KR" altLang="en-US" sz="1400" dirty="0">
                <a:latin typeface="+mj-ea"/>
              </a:rPr>
              <a:t>입력 예시 화면 참고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8194" name="Picture 2" descr="C:\Users\강민\Desktop\3-3엑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09" y="3140968"/>
            <a:ext cx="8587080" cy="3412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95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37626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ko-KR" altLang="en-US" sz="1300" dirty="0" smtClean="0">
                <a:latin typeface="+mj-ea"/>
              </a:rPr>
              <a:t>  </a:t>
            </a:r>
            <a:r>
              <a:rPr lang="en-US" altLang="ko-KR" sz="1300" dirty="0" smtClean="0">
                <a:latin typeface="+mj-ea"/>
              </a:rPr>
              <a:t>- </a:t>
            </a:r>
            <a:r>
              <a:rPr lang="ko-KR" altLang="en-US" sz="1300" dirty="0" smtClean="0">
                <a:latin typeface="+mj-ea"/>
              </a:rPr>
              <a:t>입력 방식은 </a:t>
            </a:r>
            <a:r>
              <a:rPr lang="en-US" altLang="ko-KR" sz="1300" dirty="0" smtClean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</a:t>
            </a:r>
            <a:r>
              <a:rPr lang="ko-KR" altLang="en-US" sz="1300" dirty="0" smtClean="0">
                <a:effectLst/>
              </a:rPr>
              <a:t>출전 실적과 마찬가지로 종목 선택 후 점수 기입 </a:t>
            </a:r>
            <a:r>
              <a:rPr lang="en-US" altLang="ko-KR" sz="1300" dirty="0" smtClean="0">
                <a:effectLst/>
              </a:rPr>
              <a:t>“</a:t>
            </a:r>
            <a:r>
              <a:rPr lang="ko-KR" altLang="en-US" sz="1300" dirty="0" smtClean="0">
                <a:solidFill>
                  <a:srgbClr val="FF0000"/>
                </a:solidFill>
                <a:effectLst/>
              </a:rPr>
              <a:t>입력</a:t>
            </a:r>
            <a:r>
              <a:rPr lang="en-US" altLang="ko-KR" sz="1300" dirty="0" smtClean="0">
                <a:effectLst/>
              </a:rPr>
              <a:t>” </a:t>
            </a:r>
            <a:r>
              <a:rPr lang="ko-KR" altLang="en-US" sz="1300" dirty="0" smtClean="0">
                <a:effectLst/>
              </a:rPr>
              <a:t>버튼 클릭</a:t>
            </a:r>
            <a:endParaRPr lang="en-US" altLang="ko-KR" sz="1300" dirty="0" smtClean="0">
              <a:effectLst/>
            </a:endParaRP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</a:t>
            </a:r>
            <a:r>
              <a:rPr lang="ko-KR" altLang="en-US" sz="1300" dirty="0">
                <a:latin typeface="+mj-ea"/>
              </a:rPr>
              <a:t> </a:t>
            </a:r>
            <a:r>
              <a:rPr lang="en-US" altLang="ko-KR" sz="1300" dirty="0">
                <a:latin typeface="+mj-ea"/>
              </a:rPr>
              <a:t>- </a:t>
            </a:r>
            <a:r>
              <a:rPr lang="ko-KR" altLang="en-US" sz="1300" dirty="0" smtClean="0">
                <a:effectLst/>
              </a:rPr>
              <a:t>수정 또는 삭제를 원할 경우 </a:t>
            </a:r>
            <a:r>
              <a:rPr lang="en-US" altLang="ko-KR" sz="1300" dirty="0">
                <a:latin typeface="+mj-ea"/>
              </a:rPr>
              <a:t>3-2 </a:t>
            </a:r>
            <a:r>
              <a:rPr lang="ko-KR" altLang="en-US" sz="1300" dirty="0">
                <a:latin typeface="+mj-ea"/>
              </a:rPr>
              <a:t>국내</a:t>
            </a:r>
            <a:r>
              <a:rPr lang="en-US" altLang="ko-KR" sz="1300" dirty="0">
                <a:effectLst/>
              </a:rPr>
              <a:t>·</a:t>
            </a:r>
            <a:r>
              <a:rPr lang="ko-KR" altLang="en-US" sz="1300" dirty="0">
                <a:effectLst/>
              </a:rPr>
              <a:t>국제대회 출전 실적과 마찬가지로 </a:t>
            </a:r>
            <a:r>
              <a:rPr lang="en-US" altLang="ko-KR" sz="1300" dirty="0" smtClean="0">
                <a:effectLst/>
              </a:rPr>
              <a:t>“</a:t>
            </a:r>
            <a:r>
              <a:rPr lang="en-US" altLang="ko-KR" sz="1300" dirty="0" smtClean="0">
                <a:solidFill>
                  <a:srgbClr val="FF0000"/>
                </a:solidFill>
                <a:effectLst/>
              </a:rPr>
              <a:t>X</a:t>
            </a:r>
            <a:r>
              <a:rPr lang="en-US" altLang="ko-KR" sz="1300" dirty="0" smtClean="0">
                <a:effectLst/>
              </a:rPr>
              <a:t>”  </a:t>
            </a:r>
            <a:r>
              <a:rPr lang="ko-KR" altLang="en-US" sz="1300" dirty="0" smtClean="0">
                <a:effectLst/>
              </a:rPr>
              <a:t>클릭하여 진행</a:t>
            </a:r>
            <a:endParaRPr lang="en-US" altLang="ko-KR" sz="1300" dirty="0" smtClean="0">
              <a:effectLst/>
            </a:endParaRPr>
          </a:p>
          <a:p>
            <a:pPr algn="l"/>
            <a:endParaRPr lang="en-US" altLang="ko-KR" sz="1300" dirty="0">
              <a:effectLst/>
            </a:endParaRPr>
          </a:p>
          <a:p>
            <a:pPr algn="l"/>
            <a:r>
              <a:rPr lang="en-US" altLang="ko-KR" sz="1300" dirty="0" smtClean="0">
                <a:effectLst/>
              </a:rPr>
              <a:t>   * </a:t>
            </a:r>
            <a:r>
              <a:rPr lang="ko-KR" altLang="en-US" sz="1300" dirty="0" smtClean="0">
                <a:effectLst/>
              </a:rPr>
              <a:t>아래 입력 예시 화면 참</a:t>
            </a:r>
            <a:r>
              <a:rPr lang="ko-KR" altLang="en-US" sz="1300" dirty="0">
                <a:effectLst/>
              </a:rPr>
              <a:t>고</a:t>
            </a:r>
            <a:r>
              <a:rPr lang="ko-KR" altLang="en-US" sz="1300" dirty="0" smtClean="0">
                <a:effectLst/>
              </a:rPr>
              <a:t> </a:t>
            </a:r>
            <a:endParaRPr lang="en-US" altLang="ko-KR" sz="13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2" y="2780928"/>
            <a:ext cx="8516940" cy="375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13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332656"/>
            <a:ext cx="8660804" cy="2448272"/>
          </a:xfrm>
          <a:prstGeom prst="rect">
            <a:avLst/>
          </a:prstGeom>
        </p:spPr>
        <p:txBody>
          <a:bodyPr vert="horz" rtlCol="0" anchor="ctr">
            <a:normAutofit fontScale="92500" lnSpcReduction="1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</a:t>
            </a:r>
            <a:r>
              <a:rPr lang="ko-KR" altLang="en-US" sz="1400" dirty="0" smtClean="0">
                <a:latin typeface="+mj-ea"/>
              </a:rPr>
              <a:t>대학운동부 국내</a:t>
            </a:r>
            <a:r>
              <a:rPr lang="en-US" altLang="ko-KR" sz="1400" dirty="0" smtClean="0">
                <a:effectLst/>
              </a:rPr>
              <a:t>·</a:t>
            </a:r>
            <a:r>
              <a:rPr lang="ko-KR" altLang="en-US" sz="1400" dirty="0" smtClean="0">
                <a:effectLst/>
              </a:rPr>
              <a:t>국제대회 입상 실적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2015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에서 산출 한 점수를 평가 입력 시스템에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국제대회도 국내대회와 같은 방식으로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종목별 세부 종목 구분이 없는 경우 합산하여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</a:t>
            </a:r>
            <a:r>
              <a:rPr lang="ko-KR" altLang="en-US" sz="1400" dirty="0" smtClean="0">
                <a:latin typeface="+mj-ea"/>
              </a:rPr>
              <a:t>빙상의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전국체전채점표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각 세부종목의 종목별 합산 점수를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* </a:t>
            </a:r>
            <a:r>
              <a:rPr lang="ko-KR" altLang="en-US" sz="1400" dirty="0" smtClean="0">
                <a:latin typeface="+mj-ea"/>
              </a:rPr>
              <a:t>아래 예시 화면 참고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10242" name="Picture 2" descr="C:\Users\강민\Desktop\3-3국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96" y="2826104"/>
            <a:ext cx="8516788" cy="15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4365104"/>
            <a:ext cx="8541300" cy="221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828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03684" y="260648"/>
            <a:ext cx="8554805" cy="201622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3-3: KUSF </a:t>
            </a:r>
            <a:r>
              <a:rPr lang="ko-KR" altLang="en-US" sz="1400" dirty="0" smtClean="0">
                <a:latin typeface="+mj-ea"/>
              </a:rPr>
              <a:t>주최 대학스포츠리그 입상여부</a:t>
            </a:r>
            <a:r>
              <a:rPr lang="en-US" altLang="ko-KR" sz="1400" dirty="0" smtClean="0">
                <a:effectLst/>
              </a:rPr>
              <a:t>(</a:t>
            </a:r>
            <a:r>
              <a:rPr lang="en-US" altLang="ko-KR" sz="1400" dirty="0" smtClean="0">
                <a:effectLst/>
                <a:latin typeface="+mj-ea"/>
              </a:rPr>
              <a:t>2016</a:t>
            </a:r>
            <a:r>
              <a:rPr lang="ko-KR" altLang="en-US" sz="1400" dirty="0" smtClean="0">
                <a:effectLst/>
              </a:rPr>
              <a:t>년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KUSF </a:t>
            </a:r>
            <a:r>
              <a:rPr lang="ko-KR" altLang="en-US" sz="1400" dirty="0" smtClean="0">
                <a:latin typeface="+mj-ea"/>
              </a:rPr>
              <a:t>주최 대학스포츠리그 입상 한 경우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</a:t>
            </a:r>
            <a:r>
              <a:rPr lang="ko-KR" altLang="en-US" sz="1400" dirty="0">
                <a:solidFill>
                  <a:srgbClr val="FF0000"/>
                </a:solidFill>
                <a:latin typeface="+mj-ea"/>
              </a:rPr>
              <a:t>상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- KUSF </a:t>
            </a:r>
            <a:r>
              <a:rPr lang="ko-KR" altLang="en-US" sz="1400" dirty="0" smtClean="0">
                <a:latin typeface="+mj-ea"/>
              </a:rPr>
              <a:t>주최 대학스포츠리그 입상 기준은 입력 페이지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비고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 참고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4" y="2708920"/>
            <a:ext cx="851678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6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03684" y="283672"/>
            <a:ext cx="8516788" cy="624167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3-4: </a:t>
            </a:r>
            <a:r>
              <a:rPr lang="ko-KR" altLang="en-US" sz="1400" dirty="0" smtClean="0">
                <a:latin typeface="+mj-ea"/>
              </a:rPr>
              <a:t>대학운동부 학생선수 역량 향상도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총 </a:t>
            </a:r>
            <a:r>
              <a:rPr lang="en-US" altLang="ko-KR" sz="1400" dirty="0" smtClean="0">
                <a:latin typeface="+mj-ea"/>
              </a:rPr>
              <a:t>2400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하위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 항목별 각 </a:t>
            </a:r>
            <a:r>
              <a:rPr lang="en-US" altLang="ko-KR" sz="1400" dirty="0" smtClean="0">
                <a:latin typeface="+mj-ea"/>
              </a:rPr>
              <a:t>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1) </a:t>
            </a:r>
            <a:r>
              <a:rPr lang="ko-KR" altLang="en-US" sz="1400" dirty="0" smtClean="0">
                <a:latin typeface="+mj-ea"/>
              </a:rPr>
              <a:t>학생선수 학업성적 향상</a:t>
            </a:r>
            <a:r>
              <a:rPr lang="en-US" altLang="ko-KR" sz="1400" dirty="0" smtClean="0">
                <a:latin typeface="+mj-ea"/>
              </a:rPr>
              <a:t>(800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2) </a:t>
            </a:r>
            <a:r>
              <a:rPr lang="ko-KR" altLang="en-US" sz="1400" dirty="0" smtClean="0">
                <a:latin typeface="+mj-ea"/>
              </a:rPr>
              <a:t>학생선수 </a:t>
            </a:r>
            <a:r>
              <a:rPr lang="ko-KR" altLang="en-US" sz="1400" dirty="0" err="1" smtClean="0">
                <a:latin typeface="+mj-ea"/>
              </a:rPr>
              <a:t>경기력</a:t>
            </a:r>
            <a:r>
              <a:rPr lang="ko-KR" altLang="en-US" sz="1400" dirty="0" smtClean="0">
                <a:latin typeface="+mj-ea"/>
              </a:rPr>
              <a:t> 향상</a:t>
            </a:r>
            <a:r>
              <a:rPr lang="en-US" altLang="ko-KR" sz="1400" dirty="0">
                <a:latin typeface="+mj-ea"/>
              </a:rPr>
              <a:t>(800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3) </a:t>
            </a:r>
            <a:r>
              <a:rPr lang="ko-KR" altLang="en-US" sz="1400" dirty="0" smtClean="0">
                <a:latin typeface="+mj-ea"/>
              </a:rPr>
              <a:t>학생선수 선발 공정성 제고</a:t>
            </a:r>
            <a:r>
              <a:rPr lang="en-US" altLang="ko-KR" sz="1400" dirty="0">
                <a:latin typeface="+mj-ea"/>
              </a:rPr>
              <a:t>(800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3-5: </a:t>
            </a:r>
            <a:r>
              <a:rPr lang="ko-KR" altLang="en-US" sz="1400" dirty="0" smtClean="0">
                <a:latin typeface="+mj-ea"/>
              </a:rPr>
              <a:t>대학운동부 학생선수 청렴도</a:t>
            </a:r>
            <a:r>
              <a:rPr lang="en-US" altLang="ko-KR" sz="1400" dirty="0" smtClean="0">
                <a:latin typeface="+mj-ea"/>
              </a:rPr>
              <a:t>(800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4-4: </a:t>
            </a:r>
            <a:r>
              <a:rPr lang="ko-KR" altLang="en-US" sz="1400" dirty="0" smtClean="0">
                <a:latin typeface="+mj-ea"/>
              </a:rPr>
              <a:t>대학운동부 지도자 청렴도</a:t>
            </a:r>
            <a:r>
              <a:rPr lang="en-US" altLang="ko-KR" sz="1400" dirty="0" smtClean="0">
                <a:latin typeface="+mj-ea"/>
              </a:rPr>
              <a:t>(800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5-1: </a:t>
            </a:r>
            <a:r>
              <a:rPr lang="ko-KR" altLang="en-US" sz="1400" dirty="0" smtClean="0">
                <a:latin typeface="+mj-ea"/>
              </a:rPr>
              <a:t>대학운동부 사회적 협력 및 기여도</a:t>
            </a:r>
            <a:r>
              <a:rPr lang="en-US" altLang="ko-KR" sz="1400" dirty="0">
                <a:latin typeface="+mj-ea"/>
              </a:rPr>
              <a:t> (</a:t>
            </a:r>
            <a:r>
              <a:rPr lang="ko-KR" altLang="en-US" sz="1400" dirty="0">
                <a:latin typeface="+mj-ea"/>
              </a:rPr>
              <a:t>총 </a:t>
            </a:r>
            <a:r>
              <a:rPr lang="en-US" altLang="ko-KR" sz="1400" dirty="0">
                <a:latin typeface="+mj-ea"/>
              </a:rPr>
              <a:t>2400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, </a:t>
            </a:r>
            <a:r>
              <a:rPr lang="ko-KR" altLang="en-US" sz="1400" dirty="0">
                <a:latin typeface="+mj-ea"/>
              </a:rPr>
              <a:t>하위 </a:t>
            </a:r>
            <a:r>
              <a:rPr lang="en-US" altLang="ko-KR" sz="1400" dirty="0">
                <a:latin typeface="+mj-ea"/>
              </a:rPr>
              <a:t>3</a:t>
            </a:r>
            <a:r>
              <a:rPr lang="ko-KR" altLang="en-US" sz="1400" dirty="0">
                <a:latin typeface="+mj-ea"/>
              </a:rPr>
              <a:t>개 항목별 각 </a:t>
            </a:r>
            <a:r>
              <a:rPr lang="en-US" altLang="ko-KR" sz="1400" dirty="0">
                <a:latin typeface="+mj-ea"/>
              </a:rPr>
              <a:t>800</a:t>
            </a:r>
            <a:r>
              <a:rPr lang="ko-KR" altLang="en-US" sz="1400" dirty="0">
                <a:latin typeface="+mj-ea"/>
              </a:rPr>
              <a:t>자 </a:t>
            </a:r>
            <a:r>
              <a:rPr lang="ko-KR" altLang="en-US" sz="1400" dirty="0" smtClean="0">
                <a:latin typeface="+mj-ea"/>
              </a:rPr>
              <a:t>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</a:t>
            </a:r>
            <a:r>
              <a:rPr lang="en-US" altLang="ko-KR" sz="1400" dirty="0">
                <a:latin typeface="+mj-ea"/>
              </a:rPr>
              <a:t>) </a:t>
            </a:r>
            <a:r>
              <a:rPr lang="ko-KR" altLang="en-US" sz="1400" dirty="0" smtClean="0">
                <a:latin typeface="+mj-ea"/>
              </a:rPr>
              <a:t>사회봉사 활동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en-US" altLang="ko-KR" sz="1400" dirty="0">
                <a:latin typeface="+mj-ea"/>
              </a:rPr>
              <a:t>800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 2) </a:t>
            </a:r>
            <a:r>
              <a:rPr lang="ko-KR" altLang="en-US" sz="1400" dirty="0" smtClean="0">
                <a:latin typeface="+mj-ea"/>
              </a:rPr>
              <a:t>국내</a:t>
            </a:r>
            <a:r>
              <a:rPr lang="en-US" altLang="ko-KR" sz="1400" dirty="0" smtClean="0">
                <a:latin typeface="+mj-ea"/>
              </a:rPr>
              <a:t>,</a:t>
            </a:r>
            <a:r>
              <a:rPr lang="ko-KR" altLang="en-US" sz="1400" dirty="0" smtClean="0">
                <a:latin typeface="+mj-ea"/>
              </a:rPr>
              <a:t>국제 교류 활동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en-US" altLang="ko-KR" sz="1400" dirty="0">
                <a:latin typeface="+mj-ea"/>
              </a:rPr>
              <a:t>800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 3) </a:t>
            </a:r>
            <a:r>
              <a:rPr lang="ko-KR" altLang="en-US" sz="1400" dirty="0" smtClean="0">
                <a:latin typeface="+mj-ea"/>
              </a:rPr>
              <a:t>응원 조직 참여 수준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en-US" altLang="ko-KR" sz="1400" dirty="0">
                <a:latin typeface="+mj-ea"/>
              </a:rPr>
              <a:t>800</a:t>
            </a:r>
            <a:r>
              <a:rPr lang="ko-KR" altLang="en-US" sz="1400" dirty="0">
                <a:latin typeface="+mj-ea"/>
              </a:rPr>
              <a:t>자 이내</a:t>
            </a:r>
            <a:r>
              <a:rPr lang="en-US" altLang="ko-KR" sz="1400" dirty="0">
                <a:latin typeface="+mj-ea"/>
              </a:rPr>
              <a:t>)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5-2: KUSF </a:t>
            </a:r>
            <a:r>
              <a:rPr lang="ko-KR" altLang="en-US" sz="1400" dirty="0" smtClean="0">
                <a:latin typeface="+mj-ea"/>
              </a:rPr>
              <a:t>운영규정 준수 및 시행</a:t>
            </a:r>
            <a:r>
              <a:rPr lang="en-US" altLang="ko-KR" sz="1400" dirty="0" smtClean="0">
                <a:latin typeface="+mj-ea"/>
              </a:rPr>
              <a:t>(800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5-3: KUSF </a:t>
            </a:r>
            <a:r>
              <a:rPr lang="ko-KR" altLang="en-US" sz="1400" dirty="0" smtClean="0">
                <a:latin typeface="+mj-ea"/>
              </a:rPr>
              <a:t>시행 사업 협력 및 참여도</a:t>
            </a:r>
            <a:r>
              <a:rPr lang="en-US" altLang="ko-KR" sz="1400" dirty="0" smtClean="0">
                <a:latin typeface="+mj-ea"/>
              </a:rPr>
              <a:t>(800</a:t>
            </a:r>
            <a:r>
              <a:rPr lang="ko-KR" altLang="en-US" sz="1400" dirty="0" smtClean="0">
                <a:latin typeface="+mj-ea"/>
              </a:rPr>
              <a:t>자 이내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*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위 평가항목은 정성평가 항목으로 평가 페이지 내 평가 항목별 </a:t>
            </a:r>
            <a:r>
              <a:rPr lang="ko-KR" altLang="en-US" sz="1400" dirty="0" err="1" smtClean="0">
                <a:solidFill>
                  <a:srgbClr val="FF0000"/>
                </a:solidFill>
                <a:latin typeface="+mj-ea"/>
              </a:rPr>
              <a:t>작성란에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 입력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en-US" altLang="ko-KR" sz="1400" dirty="0">
                <a:solidFill>
                  <a:srgbClr val="FF0000"/>
                </a:solidFill>
                <a:latin typeface="+mj-ea"/>
              </a:rPr>
              <a:t>*</a:t>
            </a:r>
            <a:r>
              <a:rPr lang="en-US" altLang="ko-KR" sz="1400" dirty="0">
                <a:latin typeface="+mj-ea"/>
              </a:rPr>
              <a:t> 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항목별 작성 세부 내용은 다음 슬라이드 참고</a:t>
            </a:r>
            <a:endParaRPr lang="en-US" altLang="ko-KR" sz="1400" dirty="0" smtClean="0">
              <a:solidFill>
                <a:srgbClr val="FF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5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86075" y="14303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191916"/>
              </p:ext>
            </p:extLst>
          </p:nvPr>
        </p:nvGraphicFramePr>
        <p:xfrm>
          <a:off x="323528" y="332654"/>
          <a:ext cx="8640960" cy="6262346"/>
        </p:xfrm>
        <a:graphic>
          <a:graphicData uri="http://schemas.openxmlformats.org/drawingml/2006/table">
            <a:tbl>
              <a:tblPr/>
              <a:tblGrid>
                <a:gridCol w="4283866"/>
                <a:gridCol w="4357094"/>
              </a:tblGrid>
              <a:tr h="2007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영역</a:t>
                      </a: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세부 영역</a:t>
                      </a: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</a:tr>
              <a:tr h="583458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역량 향상 및 선발 공정성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전체 운동부 학생선수의 학업성적 및 경기력 향상을 위한 성과와 계획과 학생선수 선발 공정성에 대하여 객관적 사실과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증빙자료를 토대로 평가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(’15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년과 ’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16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 비교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학업성적 향상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전체학생선수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학업성적 향상을 위해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학습권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보장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학습 프로그램 운영 등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대학에서</a:t>
                      </a:r>
                      <a:endParaRPr lang="en-US" altLang="ko-KR" sz="900" b="1" kern="0" spc="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노력한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부분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작성 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2) </a:t>
                      </a:r>
                      <a:r>
                        <a:rPr lang="ko-KR" altLang="en-US" sz="900" b="1" kern="0" spc="-80" dirty="0" err="1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경기력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향상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전체운영종목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경기력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향상을 위해 운동여건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환경 및 각종 지원 등 대학에서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노력한</a:t>
                      </a:r>
                      <a:endParaRPr lang="en-US" altLang="ko-KR" sz="900" b="1" kern="0" spc="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부분을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3)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 선발 공정성 제고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(17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 계획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학생선수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선발의 공정성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투명성 제고를 위한 제도 개선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2017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학년도 대입전형 기본사항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준수</a:t>
                      </a:r>
                      <a:endParaRPr lang="en-US" altLang="ko-KR" sz="900" b="1" kern="0" spc="-8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 여부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등을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rowSpan="3">
                  <a:txBody>
                    <a:bodyPr/>
                    <a:lstStyle/>
                    <a:p>
                      <a:pPr marL="185420" marR="0" indent="-18542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85420" marR="0" indent="-18542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</a:t>
                      </a:r>
                    </a:p>
                    <a:p>
                      <a:pPr marL="185420" marR="0" indent="-18542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사회적 협력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대학운동부의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다양한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재능을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사회와 함께하는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봉사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교류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협력 등의 사항을 객관적 사실과 증빙자료를 토대로 평가 </a:t>
                      </a: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사회봉사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대학운동부가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가진 능력을 바탕으로 농촌봉사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스포츠교실 재능기부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복지시설</a:t>
                      </a:r>
                      <a:endParaRPr lang="en-US" altLang="ko-KR" sz="900" b="1" kern="0" spc="0" baseline="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방문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봉사 등을 실시한 부분을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8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국내 및 국제 교류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참여 또는 개최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대학운동부의 국내 </a:t>
                      </a:r>
                      <a:r>
                        <a:rPr lang="ko-KR" altLang="en-US" sz="900" b="1" kern="0" spc="-80" dirty="0" err="1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지자체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산업체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타 대학 등 각종 단체의 행사 참여 또는 주최를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대학운동부의 국제 친선대회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국제 교류활동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국제 세미나 등 행사 참여 또는 주최를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3)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응원조직 및 참여수준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 </a:t>
                      </a:r>
                      <a:r>
                        <a:rPr lang="ko-KR" altLang="en-US" sz="900" b="1" kern="0" spc="-80" dirty="0" err="1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서포터즈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지역주민 참여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일반학생 경기관람 등을 포함한 대학운동부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홍보를</a:t>
                      </a:r>
                      <a:endParaRPr lang="en-US" altLang="ko-KR" sz="900" b="1" kern="0" spc="-8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en-US" altLang="ko-KR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위한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노력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 및 지도자 청렴도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학생선수 및 지도자의 청렴도 확보를 위해 평소 대학에서 실시한 계획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방법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과정 등에 따른 결과를 평가 </a:t>
                      </a: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 사건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·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사고 예방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학생선수의 평소 교육 및 각종 활동을 통해 윤리의식 확보와 페어플레이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정신</a:t>
                      </a:r>
                      <a:endParaRPr lang="en-US" altLang="ko-KR" sz="900" b="1" kern="0" spc="-8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등의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함양을 위한 노력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지도자 사건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·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사고 예방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지도자의 평소 교육 및 각종 활동을 통해 윤리의식 확보와 페어플레이 정신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등의</a:t>
                      </a:r>
                      <a:endParaRPr lang="en-US" altLang="ko-KR" sz="900" b="1" kern="0" spc="-8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함양을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위한 노력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7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KUSF 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대학스포츠 운영 규정 준수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·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시행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KUSF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대학스포츠 운영 규정 준수를 위한 노력 평가 </a:t>
                      </a: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3350" marR="0" indent="-1333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1) KUSF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대학스포츠 운영 규정 준수 여부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대학스포츠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운영 규정 준수를 위한 노력 및 시행 규정 준수 여부 특히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대학스포츠 운영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규정</a:t>
                      </a:r>
                      <a:endParaRPr lang="en-US" altLang="ko-KR" sz="900" b="1" kern="0" spc="-8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168910" marR="0" indent="-16891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 제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25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조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(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학점관리와 불이익처분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)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시행 협조에 대한 노력을 </a:t>
                      </a:r>
                      <a:r>
                        <a:rPr lang="ko-KR" altLang="en-US" sz="900" b="1" kern="0" spc="-80" baseline="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7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KUSF 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시행 사업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협력 및 참여도</a:t>
                      </a:r>
                    </a:p>
                  </a:txBody>
                  <a:tcPr marL="39242" marR="39242" marT="10849" marB="1084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3350" marR="0" indent="-13335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1) 2016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년도 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KUSF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시행 사업 협력 및 참여도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233680" marR="0" indent="-23368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* 대학운동부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학생선수 소양교육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대학운동부 지도자 직무교육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체육특기자 제도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개선</a:t>
                      </a:r>
                      <a:endParaRPr lang="en-US" altLang="ko-KR" sz="900" b="1" kern="0" spc="-80" baseline="0" dirty="0" smtClean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  <a:p>
                      <a:pPr marL="233680" marR="0" indent="-23368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  심포지엄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정기총회 참석</a:t>
                      </a:r>
                      <a:r>
                        <a:rPr lang="en-US" altLang="ko-KR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, KUSF </a:t>
                      </a:r>
                      <a:r>
                        <a:rPr lang="ko-KR" altLang="en-US" sz="900" b="1" kern="0" spc="-80" dirty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주최리그 참가 여부 </a:t>
                      </a:r>
                      <a:r>
                        <a:rPr lang="ko-KR" altLang="en-US" sz="900" b="1" kern="0" spc="-80" dirty="0" smtClean="0">
                          <a:solidFill>
                            <a:srgbClr val="000000"/>
                          </a:solidFill>
                          <a:effectLst/>
                          <a:latin typeface="돋움" pitchFamily="50" charset="-127"/>
                          <a:ea typeface="돋움" pitchFamily="50" charset="-127"/>
                        </a:rPr>
                        <a:t> 등  작성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돋움" pitchFamily="50" charset="-127"/>
                        <a:ea typeface="돋움" pitchFamily="50" charset="-127"/>
                      </a:endParaRPr>
                    </a:p>
                  </a:txBody>
                  <a:tcPr marL="39242" marR="39242" marT="10849" marB="10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760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260648"/>
            <a:ext cx="8660804" cy="194421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3-6: </a:t>
            </a:r>
            <a:r>
              <a:rPr lang="ko-KR" altLang="en-US" sz="1400" dirty="0" smtClean="0">
                <a:latin typeface="+mj-ea"/>
              </a:rPr>
              <a:t>대학운동부 여성 학생선수 비율</a:t>
            </a:r>
            <a:r>
              <a:rPr lang="en-US" altLang="ko-KR" sz="1400" dirty="0" smtClean="0">
                <a:effectLst/>
              </a:rPr>
              <a:t>(</a:t>
            </a:r>
            <a:r>
              <a:rPr lang="ko-KR" altLang="en-US" sz="1400" dirty="0" err="1" smtClean="0">
                <a:effectLst/>
              </a:rPr>
              <a:t>가산점</a:t>
            </a:r>
            <a:r>
              <a:rPr lang="en-US" altLang="ko-KR" sz="1400" dirty="0" smtClean="0">
                <a:effectLst/>
              </a:rPr>
              <a:t>)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여성 학생선수가 있는 경우만 입력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여성 학생선수가 없는 경우는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en-US" altLang="ko-KR" sz="1400" dirty="0" smtClean="0">
                <a:solidFill>
                  <a:srgbClr val="FF0000"/>
                </a:solidFill>
                <a:latin typeface="+mj-ea"/>
              </a:rPr>
              <a:t>0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으로 입력</a:t>
            </a:r>
            <a:endParaRPr lang="en-US" altLang="ko-KR" sz="1400" dirty="0">
              <a:latin typeface="+mj-ea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780928"/>
            <a:ext cx="849763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66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332656"/>
            <a:ext cx="8754966" cy="1872208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1.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3-1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3-6 </a:t>
            </a:r>
            <a:r>
              <a:rPr lang="ko-KR" altLang="en-US" sz="1400" dirty="0" smtClean="0">
                <a:latin typeface="+mj-ea"/>
              </a:rPr>
              <a:t>입력 완료 후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2. </a:t>
            </a:r>
            <a:r>
              <a:rPr lang="ko-KR" altLang="en-US" sz="1400" dirty="0" smtClean="0">
                <a:latin typeface="+mj-ea"/>
              </a:rPr>
              <a:t>팝업 메시지 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3. </a:t>
            </a:r>
            <a:r>
              <a:rPr lang="ko-KR" altLang="en-US" sz="1400" dirty="0" smtClean="0">
                <a:latin typeface="+mj-ea"/>
              </a:rPr>
              <a:t>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다음단계이동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주의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입력 도중 이전 단계로 돌아가기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이전단계이동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데이터 저장 안됨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</a:t>
            </a:r>
            <a:r>
              <a:rPr lang="ko-KR" altLang="en-US" sz="1400" dirty="0" smtClean="0">
                <a:latin typeface="+mj-ea"/>
              </a:rPr>
              <a:t>이전 단계로 돌아가기 전 반드시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22" y="2348880"/>
            <a:ext cx="8514450" cy="4196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784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11535" y="332656"/>
            <a:ext cx="8497630" cy="237043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4-1: </a:t>
            </a:r>
            <a:r>
              <a:rPr lang="ko-KR" altLang="en-US" sz="1400" dirty="0" smtClean="0">
                <a:latin typeface="+mj-ea"/>
              </a:rPr>
              <a:t>대학운동부 전임지도자 확보율</a:t>
            </a:r>
            <a:endParaRPr lang="en-US" altLang="ko-KR" sz="1400" dirty="0">
              <a:effectLst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각</a:t>
            </a:r>
            <a:r>
              <a:rPr lang="en-US" altLang="ko-KR" sz="1400" dirty="0" smtClean="0">
                <a:latin typeface="+mj-ea"/>
              </a:rPr>
              <a:t> </a:t>
            </a:r>
            <a:r>
              <a:rPr lang="ko-KR" altLang="en-US" sz="1400" dirty="0" smtClean="0">
                <a:latin typeface="+mj-ea"/>
              </a:rPr>
              <a:t>항목별 입력이 가능한 지도자의 기준을 확인 후 입력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비고 내용 참고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대학과 고용관계를 체결하지 않고 학부모회에서 운영하는 지도자 입력 불가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운영종목 수는 육성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비육성에 관계없이 대학에서 운영하는 모든 운동부 수 입력</a:t>
            </a:r>
            <a:endParaRPr lang="en-US" altLang="ko-KR" sz="1400" dirty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35" y="2708920"/>
            <a:ext cx="850893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98501" y="260648"/>
            <a:ext cx="8497629" cy="1656184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4-2: </a:t>
            </a:r>
            <a:r>
              <a:rPr lang="ko-KR" altLang="en-US" sz="1400" dirty="0" smtClean="0">
                <a:latin typeface="+mj-ea"/>
              </a:rPr>
              <a:t>대학운동부 지도자 처우 개선 실적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지도자 보수 입력 시 금액 단위 주의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연봉기준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과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월평균 고정급 기준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확인 후 입력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01" y="2060848"/>
            <a:ext cx="8521971" cy="450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83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39171" y="309632"/>
            <a:ext cx="8425621" cy="2399288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4-3: </a:t>
            </a:r>
            <a:r>
              <a:rPr lang="ko-KR" altLang="en-US" sz="1400" dirty="0" smtClean="0">
                <a:latin typeface="+mj-ea"/>
              </a:rPr>
              <a:t>대학운동부 지도자 역량 지수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en-US" altLang="ko-KR" sz="1400" dirty="0">
                <a:latin typeface="+mj-ea"/>
              </a:rPr>
              <a:t>- </a:t>
            </a:r>
            <a:r>
              <a:rPr lang="ko-KR" altLang="en-US" sz="1400" dirty="0" smtClean="0">
                <a:latin typeface="+mj-ea"/>
              </a:rPr>
              <a:t>입력페이지 비고의 내용을 확인 후 입력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- </a:t>
            </a:r>
            <a:r>
              <a:rPr lang="ko-KR" altLang="en-US" sz="1400" dirty="0" smtClean="0">
                <a:latin typeface="+mj-ea"/>
              </a:rPr>
              <a:t>각 항목별 최대 입력 가능한 실적 만 입력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smtClean="0">
                <a:latin typeface="+mj-ea"/>
              </a:rPr>
              <a:t>추가 입력 불필요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r>
              <a:rPr lang="ko-KR" altLang="en-US" sz="1400" dirty="0" smtClean="0">
                <a:latin typeface="+mj-ea"/>
              </a:rPr>
              <a:t>예</a:t>
            </a:r>
            <a:r>
              <a:rPr lang="en-US" altLang="ko-KR" sz="1400" dirty="0" smtClean="0">
                <a:latin typeface="+mj-ea"/>
              </a:rPr>
              <a:t>) </a:t>
            </a:r>
            <a:r>
              <a:rPr lang="ko-KR" altLang="en-US" sz="1400" dirty="0" smtClean="0">
                <a:latin typeface="+mj-ea"/>
              </a:rPr>
              <a:t>지도자 협회 및 단체 임원 활동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r>
              <a:rPr lang="en-US" altLang="ko-KR" sz="1400" dirty="0" smtClean="0">
                <a:latin typeface="+mj-ea"/>
              </a:rPr>
              <a:t>, </a:t>
            </a:r>
            <a:r>
              <a:rPr lang="ko-KR" altLang="en-US" sz="1400" dirty="0" smtClean="0">
                <a:latin typeface="+mj-ea"/>
              </a:rPr>
              <a:t>지도자 국제심판 자격 인원 </a:t>
            </a:r>
            <a:r>
              <a:rPr lang="en-US" altLang="ko-KR" sz="1400" dirty="0" smtClean="0">
                <a:latin typeface="+mj-ea"/>
              </a:rPr>
              <a:t>3</a:t>
            </a:r>
            <a:r>
              <a:rPr lang="ko-KR" altLang="en-US" sz="1400" dirty="0" smtClean="0">
                <a:latin typeface="+mj-ea"/>
              </a:rPr>
              <a:t>개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    </a:t>
            </a:r>
            <a:r>
              <a:rPr lang="ko-KR" altLang="en-US" sz="1400" dirty="0" smtClean="0">
                <a:latin typeface="+mj-ea"/>
              </a:rPr>
              <a:t>지도자 자격증 수 항목 </a:t>
            </a:r>
            <a:r>
              <a:rPr lang="en-US" altLang="ko-KR" sz="1400" dirty="0" smtClean="0">
                <a:latin typeface="+mj-ea"/>
              </a:rPr>
              <a:t>1</a:t>
            </a:r>
            <a:r>
              <a:rPr lang="ko-KR" altLang="en-US" sz="1400" dirty="0" smtClean="0">
                <a:latin typeface="+mj-ea"/>
              </a:rPr>
              <a:t>인이 여러 개의 자격증을 보유한 경우 모두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23" y="2996952"/>
            <a:ext cx="8516949" cy="355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88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2088232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4-4: </a:t>
            </a:r>
            <a:r>
              <a:rPr lang="ko-KR" altLang="en-US" sz="1400" dirty="0" smtClean="0">
                <a:latin typeface="+mj-ea"/>
              </a:rPr>
              <a:t>여성 지도자 인원</a:t>
            </a:r>
            <a:r>
              <a:rPr lang="en-US" altLang="ko-KR" sz="1400" dirty="0" smtClean="0">
                <a:latin typeface="+mj-ea"/>
              </a:rPr>
              <a:t>(</a:t>
            </a:r>
            <a:r>
              <a:rPr lang="ko-KR" altLang="en-US" sz="1400" dirty="0" err="1" smtClean="0">
                <a:latin typeface="+mj-ea"/>
              </a:rPr>
              <a:t>가산점</a:t>
            </a:r>
            <a:r>
              <a:rPr lang="en-US" altLang="ko-KR" sz="1400" dirty="0" smtClean="0">
                <a:latin typeface="+mj-ea"/>
              </a:rPr>
              <a:t>)</a:t>
            </a: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종목 선택 후 여성 지도자 인원 기입 후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입력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 </a:t>
            </a:r>
            <a:r>
              <a:rPr lang="en-US" altLang="ko-KR" sz="1400" dirty="0" smtClean="0">
                <a:latin typeface="+mj-ea"/>
              </a:rPr>
              <a:t>Click</a:t>
            </a: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 - </a:t>
            </a:r>
            <a:r>
              <a:rPr lang="ko-KR" altLang="en-US" sz="1400" dirty="0" smtClean="0">
                <a:latin typeface="+mj-ea"/>
              </a:rPr>
              <a:t>직위별 추가 입력 필요 시 추가 입력 가능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2" y="2564904"/>
            <a:ext cx="8497629" cy="3980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452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281530" y="332656"/>
            <a:ext cx="8754966" cy="2088232"/>
          </a:xfrm>
          <a:prstGeom prst="rect">
            <a:avLst/>
          </a:prstGeom>
        </p:spPr>
        <p:txBody>
          <a:bodyPr vert="horz" rtlCol="0" anchor="ctr">
            <a:normAutofit fontScale="92500" lnSpcReduction="20000"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latin typeface="+mj-ea"/>
              </a:rPr>
              <a:t>대학운동부 평가 입력</a:t>
            </a:r>
            <a:r>
              <a:rPr lang="en-US" altLang="ko-KR" sz="1400" dirty="0" smtClean="0">
                <a:latin typeface="+mj-ea"/>
              </a:rPr>
              <a:t>”(</a:t>
            </a:r>
            <a:r>
              <a:rPr lang="ko-KR" altLang="en-US" sz="1400" dirty="0" smtClean="0">
                <a:latin typeface="+mj-ea"/>
              </a:rPr>
              <a:t>계속</a:t>
            </a:r>
            <a:r>
              <a:rPr lang="en-US" altLang="ko-KR" sz="1400" dirty="0" smtClean="0">
                <a:latin typeface="+mj-ea"/>
              </a:rPr>
              <a:t>)</a:t>
            </a:r>
            <a:br>
              <a:rPr lang="en-US" altLang="ko-KR" sz="1400" dirty="0" smtClean="0">
                <a:latin typeface="+mj-ea"/>
              </a:rPr>
            </a:br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1. </a:t>
            </a:r>
            <a:r>
              <a:rPr lang="ko-KR" altLang="en-US" sz="1400" dirty="0" smtClean="0">
                <a:latin typeface="+mj-ea"/>
              </a:rPr>
              <a:t>평가영역 </a:t>
            </a:r>
            <a:r>
              <a:rPr lang="en-US" altLang="ko-KR" sz="1400" dirty="0" smtClean="0">
                <a:latin typeface="+mj-ea"/>
              </a:rPr>
              <a:t>4-1</a:t>
            </a:r>
            <a:r>
              <a:rPr lang="ko-KR" altLang="en-US" sz="1400" dirty="0" smtClean="0">
                <a:latin typeface="+mj-ea"/>
              </a:rPr>
              <a:t>부터 </a:t>
            </a:r>
            <a:r>
              <a:rPr lang="en-US" altLang="ko-KR" sz="1400" dirty="0" smtClean="0">
                <a:latin typeface="+mj-ea"/>
              </a:rPr>
              <a:t>5-3 </a:t>
            </a:r>
            <a:r>
              <a:rPr lang="ko-KR" altLang="en-US" sz="1400" dirty="0" smtClean="0">
                <a:latin typeface="+mj-ea"/>
              </a:rPr>
              <a:t>입력 완료 후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2. </a:t>
            </a:r>
            <a:r>
              <a:rPr lang="ko-KR" altLang="en-US" sz="1400" dirty="0" smtClean="0">
                <a:latin typeface="+mj-ea"/>
              </a:rPr>
              <a:t>팝업 메시지 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</a:t>
            </a: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3. </a:t>
            </a:r>
            <a:r>
              <a:rPr lang="ko-KR" altLang="en-US" sz="1400" dirty="0" smtClean="0">
                <a:latin typeface="+mj-ea"/>
              </a:rPr>
              <a:t>화면 하단의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평가작성완료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4. </a:t>
            </a:r>
            <a:r>
              <a:rPr lang="ko-KR" altLang="en-US" sz="1400" dirty="0" smtClean="0">
                <a:latin typeface="+mj-ea"/>
              </a:rPr>
              <a:t>팝업 메시지 창의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확인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</a:t>
            </a:r>
            <a:endParaRPr lang="en-US" altLang="ko-KR" sz="1400" dirty="0" smtClean="0">
              <a:latin typeface="+mj-ea"/>
            </a:endParaRPr>
          </a:p>
          <a:p>
            <a:pPr algn="l"/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 smtClean="0">
                <a:latin typeface="+mj-ea"/>
              </a:rPr>
              <a:t>  *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주의</a:t>
            </a:r>
            <a:r>
              <a:rPr lang="en-US" altLang="ko-KR" sz="1400" dirty="0" smtClean="0">
                <a:latin typeface="+mj-ea"/>
              </a:rPr>
              <a:t>: </a:t>
            </a:r>
            <a:r>
              <a:rPr lang="ko-KR" altLang="en-US" sz="1400" dirty="0" smtClean="0">
                <a:latin typeface="+mj-ea"/>
              </a:rPr>
              <a:t>입력 도중 이전 단계로 돌아가기 위해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이전단계이동</a:t>
            </a:r>
            <a:r>
              <a:rPr lang="en-US" altLang="ko-KR" sz="1400" dirty="0" smtClean="0">
                <a:latin typeface="+mj-ea"/>
              </a:rPr>
              <a:t>” </a:t>
            </a:r>
            <a:r>
              <a:rPr lang="ko-KR" altLang="en-US" sz="1400" dirty="0" smtClean="0">
                <a:latin typeface="+mj-ea"/>
              </a:rPr>
              <a:t>버튼 클릭 시 입력 한 데이터 저장 안됨</a:t>
            </a:r>
            <a:endParaRPr lang="en-US" altLang="ko-KR" sz="1400" dirty="0" smtClean="0">
              <a:latin typeface="+mj-ea"/>
            </a:endParaRPr>
          </a:p>
          <a:p>
            <a:pPr algn="l"/>
            <a:r>
              <a:rPr lang="en-US" altLang="ko-KR" sz="1400" dirty="0">
                <a:latin typeface="+mj-ea"/>
              </a:rPr>
              <a:t> </a:t>
            </a:r>
            <a:r>
              <a:rPr lang="en-US" altLang="ko-KR" sz="1400" dirty="0" smtClean="0">
                <a:latin typeface="+mj-ea"/>
              </a:rPr>
              <a:t>          </a:t>
            </a:r>
            <a:r>
              <a:rPr lang="ko-KR" altLang="en-US" sz="1400" dirty="0" smtClean="0">
                <a:latin typeface="+mj-ea"/>
              </a:rPr>
              <a:t>이전 단계로 돌아가기 전 반드시 화면 상단의 </a:t>
            </a:r>
            <a:r>
              <a:rPr lang="en-US" altLang="ko-KR" sz="1400" dirty="0" smtClean="0">
                <a:latin typeface="+mj-ea"/>
              </a:rPr>
              <a:t>“</a:t>
            </a:r>
            <a:r>
              <a:rPr lang="ko-KR" altLang="en-US" sz="1400" dirty="0" smtClean="0">
                <a:solidFill>
                  <a:srgbClr val="FF0000"/>
                </a:solidFill>
                <a:latin typeface="+mj-ea"/>
              </a:rPr>
              <a:t>임시저장</a:t>
            </a:r>
            <a:r>
              <a:rPr lang="en-US" altLang="ko-KR" sz="1400" dirty="0" smtClean="0">
                <a:latin typeface="+mj-ea"/>
              </a:rPr>
              <a:t>”</a:t>
            </a:r>
            <a:r>
              <a:rPr lang="ko-KR" altLang="en-US" sz="1400" dirty="0" smtClean="0">
                <a:latin typeface="+mj-ea"/>
              </a:rPr>
              <a:t>클릭 </a:t>
            </a:r>
            <a:endParaRPr lang="en-US" altLang="ko-KR" sz="1400" dirty="0" smtClean="0">
              <a:latin typeface="+mj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4" y="2476568"/>
            <a:ext cx="8538942" cy="409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760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322843" y="1340768"/>
            <a:ext cx="8549793" cy="532859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엑셀파일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과 평가시스템에 입력하는 내용은 같은 내용인가요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확인서식에 입력하신 내용은 평가시스템에 입력하기 위한 취합 자료로 생각하시면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신청서 제출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확인서식을 토대로 평가시스템에 입력한 내용을 확인합니다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평가  확인서식을 먼저 작성하신 후 작성 자료를 토대로 평가시스템에 입력하시길 바랍니다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1-1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항목에 수당도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포함이 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인건비에는 기본급과 각종 수당을 모두 포함한 금액을 입력하시면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1-2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전용 기숙사와 일반 기숙사를 혼합해서 사용하는 경우는 두 가지 중 무엇을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선택하나요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두 가지 항목 중 학생선수 사용 비율이 높은 항목을 선택 하시면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정규학기 이내에 졸업한 학생선수 인원은 무엇을 뜻하나요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평가 년도 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2017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2017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 졸업생 중 정규학기 즉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년제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대학을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기준으로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8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학기 내에 졸업한 학생선수 인원을 말합니다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120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6" name="내용 개체 틀 1"/>
          <p:cNvSpPr>
            <a:spLocks noGrp="1"/>
          </p:cNvSpPr>
          <p:nvPr>
            <p:ph idx="1"/>
          </p:nvPr>
        </p:nvSpPr>
        <p:spPr>
          <a:xfrm>
            <a:off x="270679" y="1412776"/>
            <a:ext cx="8549793" cy="517403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졸업한 대학운동부 학생선수 인원은 무엇을 뜻하나요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누적인원이 아닌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평가 년도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예를 들어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2017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 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2017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월에 졸업한 모든 학생선수 인원을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 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평가대상 제외 인원은 무엇을 뜻하나요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졸업 후 상무 또는 경찰청이 아닌 일반 군입대를 하거나 대학원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진학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 2</a:t>
            </a:r>
            <a:r>
              <a:rPr lang="en-US" altLang="ko-KR" sz="1400" dirty="0" smtClean="0"/>
              <a:t>·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년제 대학에서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년제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대학으로 편입</a:t>
            </a:r>
            <a:r>
              <a:rPr lang="en-US" altLang="ko-KR" sz="1400" dirty="0"/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또는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해외유학 을 간 졸업생을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뜻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취업은 하였으나 서류상으로 증빙이 불가능 한 졸업생의 경우는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어떻게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2-4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를 포함한 모든 평가영역의 입력 내용은 서류상으로 증빙이 가능한 경우에만 입력을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하시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것을 원칙으로 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증빙이 불가능한 경우는 입력을 하시면 안 됩니다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Q: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평가영역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3-2, 3-3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대회 구분 항목 중 아시아경기대회는 아시아권에서 개최되는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대회를 의미하나요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A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아닙니다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아시아경기대회는 아시안게임의 정식명칭입니다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아시아권에서 개최되는 대회는 기타 국제 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대회 항목을 선택하시면 됩니다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5633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"/>
          <p:cNvSpPr txBox="1">
            <a:spLocks/>
          </p:cNvSpPr>
          <p:nvPr/>
        </p:nvSpPr>
        <p:spPr>
          <a:xfrm>
            <a:off x="322843" y="332656"/>
            <a:ext cx="8660804" cy="122413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1" hangingPunct="1">
              <a:spcBef>
                <a:spcPct val="0"/>
              </a:spcBef>
              <a:buNone/>
              <a:defRPr kumimoji="0" sz="4400" b="0" kern="1200" spc="100">
                <a:ln w="18000">
                  <a:noFill/>
                  <a:prstDash val="solid"/>
                </a:ln>
                <a:solidFill>
                  <a:schemeClr val="tx1"/>
                </a:solidFill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 kumimoji="0">
                <a:solidFill>
                  <a:schemeClr val="tx2"/>
                </a:solidFill>
              </a:defRPr>
            </a:lvl2pPr>
            <a:lvl3pPr eaLnBrk="1" latinLnBrk="1" hangingPunct="1">
              <a:defRPr kumimoji="0">
                <a:solidFill>
                  <a:schemeClr val="tx2"/>
                </a:solidFill>
              </a:defRPr>
            </a:lvl3pPr>
            <a:lvl4pPr eaLnBrk="1" latinLnBrk="1" hangingPunct="1">
              <a:defRPr kumimoji="0">
                <a:solidFill>
                  <a:schemeClr val="tx2"/>
                </a:solidFill>
              </a:defRPr>
            </a:lvl4pPr>
            <a:lvl5pPr eaLnBrk="1" latinLnBrk="1" hangingPunct="1">
              <a:defRPr kumimoji="0">
                <a:solidFill>
                  <a:schemeClr val="tx2"/>
                </a:solidFill>
              </a:defRPr>
            </a:lvl5pPr>
            <a:lvl6pPr eaLnBrk="1" latinLnBrk="1" hangingPunct="1">
              <a:defRPr kumimoji="0">
                <a:solidFill>
                  <a:schemeClr val="tx2"/>
                </a:solidFill>
              </a:defRPr>
            </a:lvl6pPr>
            <a:lvl7pPr eaLnBrk="1" latinLnBrk="1" hangingPunct="1">
              <a:defRPr kumimoji="0">
                <a:solidFill>
                  <a:schemeClr val="tx2"/>
                </a:solidFill>
              </a:defRPr>
            </a:lvl7pPr>
            <a:lvl8pPr eaLnBrk="1" latinLnBrk="1" hangingPunct="1">
              <a:defRPr kumimoji="0">
                <a:solidFill>
                  <a:schemeClr val="tx2"/>
                </a:solidFill>
              </a:defRPr>
            </a:lvl8pPr>
            <a:lvl9pPr eaLnBrk="1" latinLnBrk="1" hangingPunct="1">
              <a:defRPr kumimoji="0"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latin typeface="+mj-ea"/>
              </a:rPr>
              <a:t>“</a:t>
            </a:r>
            <a:r>
              <a:rPr lang="ko-KR" altLang="en-US" sz="2800" dirty="0" smtClean="0">
                <a:latin typeface="+mj-ea"/>
              </a:rPr>
              <a:t>대학운동부 평가 입력</a:t>
            </a:r>
            <a:r>
              <a:rPr lang="en-US" altLang="ko-KR" sz="2800" dirty="0" smtClean="0">
                <a:latin typeface="+mj-ea"/>
              </a:rPr>
              <a:t>”</a:t>
            </a:r>
          </a:p>
          <a:p>
            <a:r>
              <a:rPr lang="en-US" altLang="ko-KR" sz="2800" dirty="0" smtClean="0">
                <a:latin typeface="+mj-ea"/>
              </a:rPr>
              <a:t>FAQ</a:t>
            </a:r>
          </a:p>
          <a:p>
            <a:pPr algn="l"/>
            <a:endParaRPr lang="en-US" altLang="ko-KR" sz="1400" dirty="0">
              <a:latin typeface="+mj-ea"/>
            </a:endParaRPr>
          </a:p>
        </p:txBody>
      </p:sp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270679" y="1700808"/>
            <a:ext cx="8621801" cy="4886003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Q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FAQ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에 없는 기타 궁금한 사항은 어디로 문의를 하면 되나요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0" indent="0" fontAlgn="base">
              <a:buNone/>
            </a:pP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A: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기타 궁금하신 사항은 한국대학스포츠총장협의회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기획총괄팀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담당자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: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강 민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070-4454-6474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로 문의 주세요</a:t>
            </a: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 fontAlgn="base">
              <a:buNone/>
            </a:pPr>
            <a:endParaRPr lang="ko-KR" altLang="en-US" sz="1400" dirty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8856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2344</TotalTime>
  <Words>1337</Words>
  <Application>Microsoft Office PowerPoint</Application>
  <PresentationFormat>화면 슬라이드 쇼(4:3)</PresentationFormat>
  <Paragraphs>496</Paragraphs>
  <Slides>51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2" baseType="lpstr">
      <vt:lpstr>고구려 벽화</vt:lpstr>
      <vt:lpstr>2017 대학운동부 평가 입력 매뉴얼</vt:lpstr>
      <vt:lpstr>“한국대학스포츠총장협의회 홈페이지 접속”     인터넷 주소입력 창에 www.kusf.or.kr 입력 이동  “UNIVERSITY 항목 선택”     한국대학스포츠총장협의회 홈페이지 접속 후 상단에 위치한“UNIVERSITY”또는       홈페이지 메인 배너에 위치한 2017년 대학운동부 평가 및 지원 사업 “바로가기” 클릭    “UNIVERSITY”페이지 내에서 “대학운동부평가 입력” 클릭</vt:lpstr>
      <vt:lpstr>“대학운동부 회원가입 및 로그인”  “ 회원 가입”     대학운동부 평가를 처음 시행하는 대학에서는 회원가입 후 평가 입력 가능(다음 슬라이드 참고)  “로그인”(기존 가입 회원)    2015 또는 2016 대학운동부 평가 시행 대학은 기존 아이디 및 비밀번호 입력 후 “LOGIN”     *아이디 및 비밀번호를 분실한 경우 협의회 070-4454-6474로 문의    기존 회원은 매뉴얼 슬라이드 7번으로 이동  </vt:lpstr>
      <vt:lpstr>“대학운동부 회원가입”(계속)  Step1. 회원가입을 위한 기본 정보 입력(모든 항목 입력 후 회원가입 가능)  *대학교 선택 시 아이디 자동 발급(직접 입력 불가)  Step2. 모든 기본 정보 입력 후 화면 하단의 “회원가입” 클릭(Click)</vt:lpstr>
      <vt:lpstr>“대학운동부 회원가입 ”(계속)    아래 대학운동부 회원가입  입력 예시 참고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한국대학스포츠총장협의회 홈페이지 접속  Step1. www.kusf.or.kr 이동  Step2. 한국대학스포츠총장협의회 바로가기 배너 클릭</dc:title>
  <dc:creator>강민</dc:creator>
  <cp:lastModifiedBy>user</cp:lastModifiedBy>
  <cp:revision>144</cp:revision>
  <dcterms:created xsi:type="dcterms:W3CDTF">2015-04-07T07:31:37Z</dcterms:created>
  <dcterms:modified xsi:type="dcterms:W3CDTF">2017-04-25T06:45:36Z</dcterms:modified>
</cp:coreProperties>
</file>