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52"/>
  </p:notesMasterIdLst>
  <p:sldIdLst>
    <p:sldId id="262" r:id="rId2"/>
    <p:sldId id="257" r:id="rId3"/>
    <p:sldId id="258" r:id="rId4"/>
    <p:sldId id="260" r:id="rId5"/>
    <p:sldId id="259" r:id="rId6"/>
    <p:sldId id="261" r:id="rId7"/>
    <p:sldId id="263" r:id="rId8"/>
    <p:sldId id="264" r:id="rId9"/>
    <p:sldId id="265" r:id="rId10"/>
    <p:sldId id="267" r:id="rId11"/>
    <p:sldId id="266" r:id="rId12"/>
    <p:sldId id="269" r:id="rId13"/>
    <p:sldId id="270" r:id="rId14"/>
    <p:sldId id="268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6" r:id="rId50"/>
    <p:sldId id="305" r:id="rId5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-1464" y="-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4A79CC-2A94-4E4A-8DB0-D5A7EB4E9A91}" type="datetimeFigureOut">
              <a:rPr lang="ko-KR" altLang="en-US" smtClean="0"/>
              <a:t>2016-05-04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87B140-3B20-4BB2-90F8-AC3390C60A3C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30510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348" y="2143116"/>
            <a:ext cx="7643866" cy="1500198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85786" y="3786190"/>
            <a:ext cx="7500990" cy="857256"/>
          </a:xfrm>
        </p:spPr>
        <p:txBody>
          <a:bodyPr anchor="t"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2016-05-04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1"/>
            <a:ext cx="285720" cy="6858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70000"/>
              <a:buFont typeface="Wingdings"/>
              <a:buChar char=""/>
              <a:defRPr/>
            </a:lvl1pPr>
            <a:lvl2pPr>
              <a:buSzPct val="120000"/>
              <a:defRPr/>
            </a:lvl2pPr>
            <a:lvl3pPr>
              <a:buSzPct val="120000"/>
              <a:defRPr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2016-05-04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3475" y="285728"/>
            <a:ext cx="8554805" cy="939784"/>
          </a:xfrm>
        </p:spPr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9"/>
            <a:ext cx="456478" cy="6857999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071810"/>
            <a:ext cx="7715304" cy="1504952"/>
          </a:xfrm>
        </p:spPr>
        <p:txBody>
          <a:bodyPr anchor="ctr"/>
          <a:lstStyle>
            <a:lvl1pPr algn="l">
              <a:defRPr sz="4000" b="0" cap="all"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00034" y="4500570"/>
            <a:ext cx="7715304" cy="1643064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  <p:cxnSp>
        <p:nvCxnSpPr>
          <p:cNvPr id="16" name="직선 연결선 15"/>
          <p:cNvCxnSpPr/>
          <p:nvPr/>
        </p:nvCxnSpPr>
        <p:spPr>
          <a:xfrm>
            <a:off x="500034" y="4429132"/>
            <a:ext cx="771530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날짜 개체 틀 7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2016-05-04</a:t>
            </a:fld>
            <a:endParaRPr lang="ko-KR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285728"/>
            <a:ext cx="9144032" cy="114301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 bwMode="invGray">
          <a:xfrm>
            <a:off x="785782" y="1643050"/>
            <a:ext cx="3786218" cy="4429156"/>
          </a:xfrm>
          <a:prstGeom prst="roundRect">
            <a:avLst>
              <a:gd name="adj" fmla="val 5345"/>
            </a:avLst>
          </a:prstGeom>
          <a:solidFill>
            <a:schemeClr val="tx2">
              <a:tint val="50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 bwMode="invGray">
          <a:xfrm>
            <a:off x="4714876" y="1643050"/>
            <a:ext cx="3785616" cy="4429156"/>
          </a:xfrm>
          <a:prstGeom prst="roundRect">
            <a:avLst>
              <a:gd name="adj" fmla="val 6980"/>
            </a:avLst>
          </a:prstGeom>
          <a:solidFill>
            <a:schemeClr val="tx2">
              <a:tint val="75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2016-05-04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2016-05-04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10" name="내용 개체 틀 9"/>
          <p:cNvSpPr>
            <a:spLocks noGrp="1"/>
          </p:cNvSpPr>
          <p:nvPr>
            <p:ph sz="half" idx="2"/>
          </p:nvPr>
        </p:nvSpPr>
        <p:spPr bwMode="invGray">
          <a:xfrm>
            <a:off x="500038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1">
                  <a:shade val="75000"/>
                  <a:alpha val="50000"/>
                </a:schemeClr>
              </a:gs>
              <a:gs pos="100000">
                <a:schemeClr val="accent1">
                  <a:shade val="75000"/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 bwMode="ltGray">
          <a:xfrm>
            <a:off x="500038" y="5429264"/>
            <a:ext cx="4005072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2" name="내용 개체 틀 11"/>
          <p:cNvSpPr>
            <a:spLocks noGrp="1"/>
          </p:cNvSpPr>
          <p:nvPr>
            <p:ph sz="half" idx="4"/>
          </p:nvPr>
        </p:nvSpPr>
        <p:spPr bwMode="invGray">
          <a:xfrm>
            <a:off x="4716932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2">
                  <a:shade val="75000"/>
                  <a:alpha val="50000"/>
                </a:schemeClr>
              </a:gs>
              <a:gs pos="100000">
                <a:schemeClr val="accent2"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 bwMode="ltGray">
          <a:xfrm>
            <a:off x="4714876" y="5429264"/>
            <a:ext cx="4000528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8859915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6766" cy="1143000"/>
          </a:xfrm>
        </p:spPr>
        <p:txBody>
          <a:bodyPr/>
          <a:lstStyle>
            <a:lvl1pPr algn="l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2016-05-04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2016-05-04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 bwMode="invGray">
          <a:xfrm>
            <a:off x="285720" y="263808"/>
            <a:ext cx="8858280" cy="664862"/>
          </a:xfrm>
          <a:prstGeom prst="rect">
            <a:avLst/>
          </a:prstGeom>
          <a:solidFill>
            <a:schemeClr val="tx1">
              <a:tint val="95000"/>
              <a:alpha val="69804"/>
            </a:scheme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 bwMode="invGray">
          <a:xfrm>
            <a:off x="500034" y="285728"/>
            <a:ext cx="8143932" cy="642942"/>
          </a:xfrm>
          <a:noFill/>
        </p:spPr>
        <p:txBody>
          <a:bodyPr anchor="b">
            <a:noAutofit/>
          </a:bodyPr>
          <a:lstStyle>
            <a:lvl1pPr algn="l">
              <a:defRPr sz="2800" b="1">
                <a:ln w="9525" cmpd="sng">
                  <a:noFill/>
                </a:ln>
                <a:solidFill>
                  <a:schemeClr val="bg1"/>
                </a:solidFill>
                <a:effectLst>
                  <a:outerShdw blurRad="44450" dist="25400" dir="2700000" algn="tl" rotWithShape="0">
                    <a:schemeClr val="tx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1006230"/>
            <a:ext cx="2214578" cy="535172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2016-05-04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"/>
          </p:nvPr>
        </p:nvSpPr>
        <p:spPr>
          <a:xfrm>
            <a:off x="2786064" y="1000108"/>
            <a:ext cx="5857875" cy="5357830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3571876"/>
            <a:ext cx="9144000" cy="328612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571876"/>
            <a:ext cx="3286148" cy="11382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4714884"/>
            <a:ext cx="3286148" cy="114300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2016-05-04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572272"/>
            <a:ext cx="2895600" cy="297750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idx="1"/>
          </p:nvPr>
        </p:nvSpPr>
        <p:spPr>
          <a:xfrm>
            <a:off x="4000496" y="1071546"/>
            <a:ext cx="4214842" cy="4714908"/>
          </a:xfrm>
          <a:solidFill>
            <a:schemeClr val="tx2"/>
          </a:solidFill>
          <a:ln w="152400" cap="rnd">
            <a:solidFill>
              <a:srgbClr val="FFFFFF"/>
            </a:solidFill>
            <a:round/>
          </a:ln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scene3d>
            <a:camera prst="orthographicFront"/>
            <a:lightRig rig="twoPt" dir="t">
              <a:rot lat="0" lon="0" rev="10800000"/>
            </a:lightRig>
          </a:scene3d>
          <a:sp3d contourW="6350">
            <a:bevelT w="50800" h="16510"/>
            <a:contourClr>
              <a:srgbClr val="C0C0C0"/>
            </a:contourClr>
          </a:sp3d>
        </p:spPr>
        <p:txBody>
          <a:bodyPr/>
          <a:lstStyle>
            <a:lvl1pPr marL="0" indent="0">
              <a:buNone/>
              <a:defRPr sz="3200">
                <a:solidFill>
                  <a:schemeClr val="tx2">
                    <a:tint val="10000"/>
                  </a:schemeClr>
                </a:solidFill>
                <a:effectLst>
                  <a:outerShdw blurRad="50800" dist="50800" dir="5400000" algn="tl" rotWithShape="0">
                    <a:srgbClr val="000000">
                      <a:alpha val="58000"/>
                    </a:srgbClr>
                  </a:outerShdw>
                </a:effectLst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ko-KR" altLang="en-US" dirty="0" smtClean="0"/>
              <a:t>그림을 추가하려면 아이콘을 클릭하십시오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b"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500175"/>
            <a:ext cx="8229600" cy="4625989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2016-05-04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  <p:cxnSp>
        <p:nvCxnSpPr>
          <p:cNvPr id="8" name="직선 연결선 7"/>
          <p:cNvCxnSpPr/>
          <p:nvPr/>
        </p:nvCxnSpPr>
        <p:spPr>
          <a:xfrm>
            <a:off x="455646" y="1428736"/>
            <a:ext cx="8215370" cy="1588"/>
          </a:xfrm>
          <a:prstGeom prst="line">
            <a:avLst/>
          </a:prstGeom>
          <a:noFill/>
          <a:ln w="28575" cap="sq" cmpd="sng" algn="ctr">
            <a:solidFill>
              <a:srgbClr val="E49458"/>
            </a:solidFill>
            <a:prstDash val="solid"/>
          </a:ln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rgbClr val="E49458">
                <a:tint val="100000"/>
                <a:shade val="100000"/>
                <a:hueMod val="100000"/>
                <a:satMod val="100000"/>
              </a:srgb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7643834" y="-15949"/>
            <a:ext cx="1500166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643834" y="285728"/>
            <a:ext cx="1214446" cy="6286546"/>
          </a:xfrm>
          <a:noFill/>
        </p:spPr>
        <p:txBody>
          <a:bodyPr vert="eaVert" anchor="b"/>
          <a:lstStyle>
            <a:lvl1pPr algn="ctr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571481"/>
            <a:ext cx="7115196" cy="5715044"/>
          </a:xfrm>
        </p:spPr>
        <p:txBody>
          <a:bodyPr vert="eaVer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2016-05-04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6572272"/>
            <a:ext cx="9144000" cy="285728"/>
          </a:xfrm>
          <a:prstGeom prst="rect">
            <a:avLst/>
          </a:prstGeom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0" y="2380"/>
            <a:ext cx="9144000" cy="283348"/>
          </a:xfrm>
          <a:prstGeom prst="rect">
            <a:avLst/>
          </a:prstGeom>
          <a:solidFill>
            <a:schemeClr val="accent4"/>
          </a:solidFill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12353" y="274638"/>
            <a:ext cx="8545927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D5F20F52-EE7C-42F9-B975-BA750A1452F1}" type="datetimeFigureOut">
              <a:rPr lang="ko-KR" altLang="en-US" smtClean="0"/>
              <a:t>2016-05-04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572272"/>
            <a:ext cx="2895600" cy="285752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latinLnBrk="1" hangingPunct="1">
        <a:spcBef>
          <a:spcPct val="0"/>
        </a:spcBef>
        <a:buNone/>
        <a:defRPr kumimoji="0" sz="4400" b="0" kern="1200" spc="100" dirty="0">
          <a:ln w="18000">
            <a:noFill/>
            <a:prstDash val="solid"/>
          </a:ln>
          <a:solidFill>
            <a:schemeClr val="tx1"/>
          </a:solidFill>
          <a:effectLst>
            <a:outerShdw blurRad="44450" dist="25400" dir="2700000" algn="tl" rotWithShape="0">
              <a:schemeClr val="bg1">
                <a:alpha val="51000"/>
              </a:scheme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 kumimoji="0">
          <a:solidFill>
            <a:schemeClr val="tx2"/>
          </a:solidFill>
        </a:defRPr>
      </a:lvl2pPr>
      <a:lvl3pPr eaLnBrk="1" latinLnBrk="1" hangingPunct="1">
        <a:defRPr kumimoji="0">
          <a:solidFill>
            <a:schemeClr val="tx2"/>
          </a:solidFill>
        </a:defRPr>
      </a:lvl3pPr>
      <a:lvl4pPr eaLnBrk="1" latinLnBrk="1" hangingPunct="1">
        <a:defRPr kumimoji="0">
          <a:solidFill>
            <a:schemeClr val="tx2"/>
          </a:solidFill>
        </a:defRPr>
      </a:lvl4pPr>
      <a:lvl5pPr eaLnBrk="1" latinLnBrk="1" hangingPunct="1">
        <a:defRPr kumimoji="0">
          <a:solidFill>
            <a:schemeClr val="tx2"/>
          </a:solidFill>
        </a:defRPr>
      </a:lvl5pPr>
      <a:lvl6pPr eaLnBrk="1" latinLnBrk="1" hangingPunct="1">
        <a:defRPr kumimoji="0">
          <a:solidFill>
            <a:schemeClr val="tx2"/>
          </a:solidFill>
        </a:defRPr>
      </a:lvl6pPr>
      <a:lvl7pPr eaLnBrk="1" latinLnBrk="1" hangingPunct="1">
        <a:defRPr kumimoji="0">
          <a:solidFill>
            <a:schemeClr val="tx2"/>
          </a:solidFill>
        </a:defRPr>
      </a:lvl7pPr>
      <a:lvl8pPr eaLnBrk="1" latinLnBrk="1" hangingPunct="1">
        <a:defRPr kumimoji="0">
          <a:solidFill>
            <a:schemeClr val="tx2"/>
          </a:solidFill>
        </a:defRPr>
      </a:lvl8pPr>
      <a:lvl9pPr eaLnBrk="1" latinLnBrk="1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Font typeface="Arial"/>
        <a:buChar char="•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kusf.or.kr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1916832"/>
            <a:ext cx="8554805" cy="939784"/>
          </a:xfrm>
        </p:spPr>
        <p:txBody>
          <a:bodyPr/>
          <a:lstStyle/>
          <a:p>
            <a:r>
              <a:rPr lang="ko-KR" altLang="en-US" dirty="0" smtClean="0"/>
              <a:t>대학운동부 평가 입력 매뉴얼</a:t>
            </a:r>
            <a:endParaRPr lang="ko-KR" altLang="en-US" dirty="0"/>
          </a:p>
        </p:txBody>
      </p:sp>
      <p:sp>
        <p:nvSpPr>
          <p:cNvPr id="4" name="제목 2"/>
          <p:cNvSpPr txBox="1">
            <a:spLocks/>
          </p:cNvSpPr>
          <p:nvPr/>
        </p:nvSpPr>
        <p:spPr>
          <a:xfrm>
            <a:off x="517152" y="4941168"/>
            <a:ext cx="8554805" cy="93978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r>
              <a:rPr lang="en-US" altLang="ko-KR" dirty="0" smtClean="0"/>
              <a:t>2016. 05. </a:t>
            </a:r>
            <a:r>
              <a:rPr lang="en-US" altLang="ko-KR" dirty="0" smtClean="0"/>
              <a:t>04</a:t>
            </a:r>
            <a:endParaRPr lang="ko-KR" altLang="en-US" dirty="0"/>
          </a:p>
        </p:txBody>
      </p:sp>
      <p:sp>
        <p:nvSpPr>
          <p:cNvPr id="5" name="제목 2"/>
          <p:cNvSpPr txBox="1">
            <a:spLocks/>
          </p:cNvSpPr>
          <p:nvPr/>
        </p:nvSpPr>
        <p:spPr>
          <a:xfrm>
            <a:off x="517151" y="3284984"/>
            <a:ext cx="8554805" cy="165618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r>
              <a:rPr lang="ko-KR" altLang="en-US" sz="2400" dirty="0" smtClean="0">
                <a:solidFill>
                  <a:srgbClr val="FF0000"/>
                </a:solidFill>
                <a:latin typeface="+mj-ea"/>
              </a:rPr>
              <a:t>평가 입력 시스템 입력은 </a:t>
            </a:r>
            <a:r>
              <a:rPr lang="en-US" altLang="ko-KR" sz="2400" dirty="0" smtClean="0">
                <a:solidFill>
                  <a:srgbClr val="FF0000"/>
                </a:solidFill>
                <a:latin typeface="+mj-ea"/>
              </a:rPr>
              <a:t>5</a:t>
            </a:r>
            <a:r>
              <a:rPr lang="ko-KR" altLang="en-US" sz="2400" dirty="0" smtClean="0">
                <a:solidFill>
                  <a:srgbClr val="FF0000"/>
                </a:solidFill>
                <a:latin typeface="+mj-ea"/>
              </a:rPr>
              <a:t>월 </a:t>
            </a:r>
            <a:r>
              <a:rPr lang="en-US" altLang="ko-KR" sz="2400" dirty="0" smtClean="0">
                <a:solidFill>
                  <a:srgbClr val="FF0000"/>
                </a:solidFill>
                <a:latin typeface="+mj-ea"/>
              </a:rPr>
              <a:t>16</a:t>
            </a:r>
            <a:r>
              <a:rPr lang="ko-KR" altLang="en-US" sz="2400" dirty="0" smtClean="0">
                <a:solidFill>
                  <a:srgbClr val="FF0000"/>
                </a:solidFill>
                <a:latin typeface="+mj-ea"/>
              </a:rPr>
              <a:t>일 </a:t>
            </a:r>
            <a:r>
              <a:rPr lang="en-US" altLang="ko-KR" sz="2400" dirty="0" smtClean="0">
                <a:solidFill>
                  <a:srgbClr val="FF0000"/>
                </a:solidFill>
                <a:latin typeface="+mj-ea"/>
              </a:rPr>
              <a:t>(</a:t>
            </a:r>
            <a:r>
              <a:rPr lang="ko-KR" altLang="en-US" sz="2400" dirty="0" smtClean="0">
                <a:solidFill>
                  <a:srgbClr val="FF0000"/>
                </a:solidFill>
                <a:latin typeface="+mj-ea"/>
              </a:rPr>
              <a:t>월</a:t>
            </a:r>
            <a:r>
              <a:rPr lang="en-US" altLang="ko-KR" sz="2400" dirty="0" smtClean="0">
                <a:solidFill>
                  <a:srgbClr val="FF0000"/>
                </a:solidFill>
                <a:latin typeface="+mj-ea"/>
              </a:rPr>
              <a:t>)</a:t>
            </a:r>
            <a:r>
              <a:rPr lang="ko-KR" altLang="en-US" sz="2400" dirty="0" smtClean="0">
                <a:solidFill>
                  <a:srgbClr val="FF0000"/>
                </a:solidFill>
                <a:latin typeface="+mj-ea"/>
              </a:rPr>
              <a:t>부터 가능합니다</a:t>
            </a:r>
            <a:r>
              <a:rPr lang="en-US" altLang="ko-KR" sz="2400" dirty="0" smtClean="0">
                <a:solidFill>
                  <a:srgbClr val="FF0000"/>
                </a:solidFill>
                <a:latin typeface="+mj-ea"/>
              </a:rPr>
              <a:t>.</a:t>
            </a:r>
          </a:p>
          <a:p>
            <a:r>
              <a:rPr lang="ko-KR" altLang="en-US" sz="2400" dirty="0" smtClean="0">
                <a:solidFill>
                  <a:srgbClr val="FF0000"/>
                </a:solidFill>
                <a:latin typeface="+mj-ea"/>
              </a:rPr>
              <a:t>평가 입력 전 </a:t>
            </a:r>
            <a:r>
              <a:rPr lang="en-US" altLang="ko-KR" sz="2400" dirty="0" smtClean="0">
                <a:solidFill>
                  <a:srgbClr val="FF0000"/>
                </a:solidFill>
                <a:latin typeface="+mj-ea"/>
              </a:rPr>
              <a:t>KUSF </a:t>
            </a:r>
            <a:r>
              <a:rPr lang="ko-KR" altLang="en-US" sz="2400" dirty="0" smtClean="0">
                <a:solidFill>
                  <a:srgbClr val="FF0000"/>
                </a:solidFill>
                <a:latin typeface="+mj-ea"/>
              </a:rPr>
              <a:t>홈페이지 자료마당</a:t>
            </a:r>
            <a:r>
              <a:rPr lang="en-US" altLang="ko-KR" sz="2400" dirty="0" smtClean="0">
                <a:solidFill>
                  <a:srgbClr val="FF0000"/>
                </a:solidFill>
                <a:latin typeface="+mj-ea"/>
              </a:rPr>
              <a:t>-</a:t>
            </a:r>
            <a:r>
              <a:rPr lang="ko-KR" altLang="en-US" sz="2400" dirty="0" smtClean="0">
                <a:solidFill>
                  <a:srgbClr val="FF0000"/>
                </a:solidFill>
                <a:latin typeface="+mj-ea"/>
              </a:rPr>
              <a:t>기타자료실에서</a:t>
            </a:r>
            <a:endParaRPr lang="en-US" altLang="ko-KR" sz="2400" dirty="0" smtClean="0">
              <a:solidFill>
                <a:srgbClr val="FF0000"/>
              </a:solidFill>
              <a:latin typeface="+mj-ea"/>
            </a:endParaRPr>
          </a:p>
          <a:p>
            <a:r>
              <a:rPr lang="ko-KR" altLang="en-US" sz="2400" dirty="0" smtClean="0">
                <a:solidFill>
                  <a:srgbClr val="FF0000"/>
                </a:solidFill>
                <a:latin typeface="+mj-ea"/>
              </a:rPr>
              <a:t>평가 입력 내용을 사전 확인 하실 수 있으니 평가 입력 </a:t>
            </a:r>
            <a:endParaRPr lang="en-US" altLang="ko-KR" sz="2400" dirty="0" smtClean="0">
              <a:solidFill>
                <a:srgbClr val="FF0000"/>
              </a:solidFill>
              <a:latin typeface="+mj-ea"/>
            </a:endParaRPr>
          </a:p>
          <a:p>
            <a:r>
              <a:rPr lang="ko-KR" altLang="en-US" sz="2400" dirty="0" smtClean="0">
                <a:solidFill>
                  <a:srgbClr val="FF0000"/>
                </a:solidFill>
                <a:latin typeface="+mj-ea"/>
              </a:rPr>
              <a:t>내용을 확인하시어 입력 자료를 사전 준비 부탁 드립니다</a:t>
            </a:r>
            <a:r>
              <a:rPr lang="en-US" altLang="ko-KR" sz="2400" dirty="0" smtClean="0">
                <a:solidFill>
                  <a:srgbClr val="FF0000"/>
                </a:solidFill>
                <a:latin typeface="+mj-ea"/>
              </a:rPr>
              <a:t>.</a:t>
            </a:r>
            <a:r>
              <a:rPr lang="ko-KR" altLang="en-US" sz="2400" dirty="0" smtClean="0">
                <a:solidFill>
                  <a:srgbClr val="FF0000"/>
                </a:solidFill>
                <a:latin typeface="+mj-ea"/>
              </a:rPr>
              <a:t> </a:t>
            </a:r>
            <a:endParaRPr lang="ko-KR" altLang="en-US" sz="2400" dirty="0">
              <a:solidFill>
                <a:srgbClr val="FF0000"/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87869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296922" y="332656"/>
            <a:ext cx="8451542" cy="1656184"/>
          </a:xfrm>
        </p:spPr>
        <p:txBody>
          <a:bodyPr>
            <a:normAutofit/>
          </a:bodyPr>
          <a:lstStyle/>
          <a:p>
            <a:pPr algn="l"/>
            <a:r>
              <a:rPr lang="en-US" altLang="ko-KR" sz="1400" dirty="0">
                <a:latin typeface="+mj-ea"/>
              </a:rPr>
              <a:t>“</a:t>
            </a:r>
            <a:r>
              <a:rPr lang="ko-KR" altLang="en-US" sz="1400" dirty="0">
                <a:latin typeface="+mj-ea"/>
              </a:rPr>
              <a:t>한국대학스포츠총장협의회 홈페이지 접속</a:t>
            </a:r>
            <a:r>
              <a:rPr lang="en-US" altLang="ko-KR" sz="1400" dirty="0">
                <a:latin typeface="+mj-ea"/>
              </a:rPr>
              <a:t>”</a:t>
            </a:r>
            <a:br>
              <a:rPr lang="en-US" altLang="ko-KR" sz="1400" dirty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   </a:t>
            </a:r>
            <a:r>
              <a:rPr lang="ko-KR" altLang="en-US" sz="1400" dirty="0" smtClean="0">
                <a:latin typeface="+mj-ea"/>
              </a:rPr>
              <a:t>인터넷 </a:t>
            </a:r>
            <a:r>
              <a:rPr lang="ko-KR" altLang="en-US" sz="1400" dirty="0">
                <a:latin typeface="+mj-ea"/>
              </a:rPr>
              <a:t>주소입력 창에</a:t>
            </a:r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b="1" dirty="0">
                <a:solidFill>
                  <a:srgbClr val="FF0000"/>
                </a:solidFill>
                <a:latin typeface="+mj-ea"/>
                <a:hlinkClick r:id="rId2"/>
              </a:rPr>
              <a:t>www.kusf.or.kr</a:t>
            </a:r>
            <a:r>
              <a:rPr lang="en-US" altLang="ko-KR" sz="1400" b="1" dirty="0">
                <a:solidFill>
                  <a:srgbClr val="FF0000"/>
                </a:solidFill>
                <a:latin typeface="+mj-ea"/>
              </a:rPr>
              <a:t> </a:t>
            </a:r>
            <a:r>
              <a:rPr lang="ko-KR" altLang="en-US" sz="1400" dirty="0">
                <a:latin typeface="+mj-ea"/>
              </a:rPr>
              <a:t>입력</a:t>
            </a:r>
            <a:r>
              <a:rPr lang="en-US" altLang="ko-KR" sz="1400" dirty="0">
                <a:solidFill>
                  <a:srgbClr val="FF0000"/>
                </a:solidFill>
                <a:latin typeface="+mj-ea"/>
              </a:rPr>
              <a:t> </a:t>
            </a:r>
            <a:r>
              <a:rPr lang="ko-KR" altLang="en-US" sz="1400" dirty="0">
                <a:latin typeface="+mj-ea"/>
              </a:rPr>
              <a:t>이동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한국대학스포츠총장협의회 사업안내</a:t>
            </a:r>
            <a:r>
              <a:rPr lang="en-US" altLang="ko-KR" sz="1400" dirty="0" smtClean="0">
                <a:latin typeface="+mj-ea"/>
              </a:rPr>
              <a:t>”</a:t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   </a:t>
            </a:r>
            <a:r>
              <a:rPr lang="ko-KR" altLang="en-US" sz="1400" dirty="0" smtClean="0">
                <a:latin typeface="+mj-ea"/>
              </a:rPr>
              <a:t>한국대학스포츠총장협의회 홈페이지 접속 후 상위 </a:t>
            </a:r>
            <a:r>
              <a:rPr lang="en-US" altLang="ko-KR" sz="1400" dirty="0" smtClean="0">
                <a:latin typeface="+mj-ea"/>
              </a:rPr>
              <a:t>3</a:t>
            </a:r>
            <a:r>
              <a:rPr lang="ko-KR" altLang="en-US" sz="1400" dirty="0" smtClean="0">
                <a:latin typeface="+mj-ea"/>
              </a:rPr>
              <a:t>번째 배너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사업안내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</a:t>
            </a:r>
            <a:r>
              <a:rPr lang="en-US" altLang="ko-KR" sz="1400" dirty="0" smtClean="0">
                <a:latin typeface="+mj-ea"/>
              </a:rPr>
              <a:t>(Click)</a:t>
            </a:r>
            <a:endParaRPr lang="ko-KR" altLang="en-US" sz="1400" dirty="0">
              <a:latin typeface="+mj-ea"/>
            </a:endParaRPr>
          </a:p>
        </p:txBody>
      </p:sp>
      <p:pic>
        <p:nvPicPr>
          <p:cNvPr id="2050" name="Picture 2" descr="C:\Users\강민\Desktop\대학운동부평가 사용자 메뉴얼\평가 사업안내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922" y="2060848"/>
            <a:ext cx="8524730" cy="4503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476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288098" y="404664"/>
            <a:ext cx="8554805" cy="939784"/>
          </a:xfrm>
        </p:spPr>
        <p:txBody>
          <a:bodyPr>
            <a:normAutofit/>
          </a:bodyPr>
          <a:lstStyle/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지</a:t>
            </a:r>
            <a:r>
              <a:rPr lang="ko-KR" altLang="en-US" sz="1400" dirty="0">
                <a:latin typeface="+mj-ea"/>
              </a:rPr>
              <a:t>원</a:t>
            </a:r>
            <a:r>
              <a:rPr lang="ko-KR" altLang="en-US" sz="1400" dirty="0" smtClean="0">
                <a:latin typeface="+mj-ea"/>
              </a:rPr>
              <a:t> 접속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en-US" altLang="ko-KR" sz="1400" dirty="0">
                <a:latin typeface="+mj-ea"/>
              </a:rPr>
              <a:t/>
            </a:r>
            <a:br>
              <a:rPr lang="en-US" altLang="ko-KR" sz="1400" dirty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   </a:t>
            </a:r>
            <a:r>
              <a:rPr lang="ko-KR" altLang="en-US" sz="1400" dirty="0" smtClean="0">
                <a:latin typeface="+mj-ea"/>
              </a:rPr>
              <a:t>사업안내 배너 최상위에 위치</a:t>
            </a:r>
            <a:r>
              <a:rPr lang="ko-KR" altLang="en-US" sz="1400" dirty="0">
                <a:latin typeface="+mj-ea"/>
              </a:rPr>
              <a:t>한</a:t>
            </a:r>
            <a:r>
              <a:rPr lang="ko-KR" altLang="en-US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대학운동부 지원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</a:t>
            </a:r>
            <a:r>
              <a:rPr lang="en-US" altLang="ko-KR" sz="1400" dirty="0" smtClean="0">
                <a:latin typeface="+mj-ea"/>
              </a:rPr>
              <a:t>(Click)</a:t>
            </a:r>
            <a:endParaRPr lang="ko-KR" altLang="en-US" sz="1400" dirty="0">
              <a:latin typeface="+mj-ea"/>
            </a:endParaRPr>
          </a:p>
        </p:txBody>
      </p:sp>
      <p:pic>
        <p:nvPicPr>
          <p:cNvPr id="2050" name="Picture 2" descr="C:\Users\강민\Desktop\대학운동부지원클릭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29029"/>
            <a:ext cx="8496944" cy="525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2281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00646" y="476672"/>
            <a:ext cx="8554805" cy="939784"/>
          </a:xfrm>
        </p:spPr>
        <p:txBody>
          <a:bodyPr>
            <a:normAutofit/>
          </a:bodyPr>
          <a:lstStyle/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회원가입</a:t>
            </a:r>
            <a:r>
              <a:rPr lang="en-US" altLang="ko-KR" sz="1400" dirty="0" smtClean="0">
                <a:latin typeface="+mj-ea"/>
              </a:rPr>
              <a:t>”</a:t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>
                <a:latin typeface="+mj-ea"/>
              </a:rPr>
              <a:t/>
            </a:r>
            <a:br>
              <a:rPr lang="en-US" altLang="ko-KR" sz="1400" dirty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   </a:t>
            </a:r>
            <a:r>
              <a:rPr lang="ko-KR" altLang="en-US" sz="1400" dirty="0" smtClean="0">
                <a:latin typeface="+mj-ea"/>
              </a:rPr>
              <a:t>대학운동부 회원가입 페이지 이</a:t>
            </a:r>
            <a:r>
              <a:rPr lang="ko-KR" altLang="en-US" sz="1400" dirty="0">
                <a:latin typeface="+mj-ea"/>
              </a:rPr>
              <a:t>동</a:t>
            </a:r>
            <a:r>
              <a:rPr lang="ko-KR" altLang="en-US" sz="1400" dirty="0" smtClean="0">
                <a:latin typeface="+mj-ea"/>
              </a:rPr>
              <a:t>을 위해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로그인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</a:t>
            </a:r>
            <a:r>
              <a:rPr lang="en-US" altLang="ko-KR" sz="1400" dirty="0" smtClean="0">
                <a:latin typeface="+mj-ea"/>
              </a:rPr>
              <a:t>(Click)</a:t>
            </a:r>
            <a:endParaRPr lang="ko-KR" altLang="en-US" sz="1400" dirty="0">
              <a:latin typeface="+mj-ea"/>
            </a:endParaRPr>
          </a:p>
        </p:txBody>
      </p:sp>
      <p:pic>
        <p:nvPicPr>
          <p:cNvPr id="3074" name="Picture 2" descr="C:\Users\강민\Desktop\로그인 클릭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8496944" cy="5169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39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294597" y="675758"/>
            <a:ext cx="8741899" cy="1601114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ko-KR" sz="1400" dirty="0">
                <a:latin typeface="+mj-ea"/>
              </a:rPr>
              <a:t>“</a:t>
            </a:r>
            <a:r>
              <a:rPr lang="ko-KR" altLang="en-US" sz="1400" dirty="0">
                <a:latin typeface="+mj-ea"/>
              </a:rPr>
              <a:t>대학운동부 </a:t>
            </a:r>
            <a:r>
              <a:rPr lang="ko-KR" altLang="en-US" sz="1400" dirty="0" smtClean="0">
                <a:latin typeface="+mj-ea"/>
              </a:rPr>
              <a:t>회원가입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>
                <a:latin typeface="+mj-ea"/>
              </a:rPr>
              <a:t/>
            </a:r>
            <a:br>
              <a:rPr lang="en-US" altLang="ko-KR" sz="1400" dirty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   </a:t>
            </a:r>
            <a:r>
              <a:rPr lang="ko-KR" altLang="en-US" sz="1400" dirty="0" smtClean="0">
                <a:latin typeface="+mj-ea"/>
              </a:rPr>
              <a:t>로그인 페이지로 이동 후 로그인 창 중단에 위치한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회원가입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</a:t>
            </a:r>
            <a:r>
              <a:rPr lang="en-US" altLang="ko-KR" sz="1400" dirty="0" smtClean="0">
                <a:latin typeface="+mj-ea"/>
              </a:rPr>
              <a:t>(Click)</a:t>
            </a:r>
            <a:r>
              <a:rPr lang="en-US" altLang="ko-KR" sz="1400" dirty="0">
                <a:latin typeface="+mj-ea"/>
              </a:rPr>
              <a:t/>
            </a:r>
            <a:br>
              <a:rPr lang="en-US" altLang="ko-KR" sz="1400" dirty="0">
                <a:latin typeface="+mj-ea"/>
              </a:rPr>
            </a:br>
            <a:r>
              <a:rPr lang="en-US" altLang="ko-KR" sz="1400" dirty="0">
                <a:latin typeface="+mj-ea"/>
              </a:rPr>
              <a:t/>
            </a:r>
            <a:br>
              <a:rPr lang="en-US" altLang="ko-KR" sz="1400" dirty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로그인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기존 가입 회원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*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아이디 및 비밀번호를 분실한 경우 협의회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070-4454-6474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로 문의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>
                <a:latin typeface="+mj-ea"/>
              </a:rPr>
              <a:t/>
            </a:r>
            <a:br>
              <a:rPr lang="en-US" altLang="ko-KR" sz="1400" dirty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   2015 </a:t>
            </a:r>
            <a:r>
              <a:rPr lang="ko-KR" altLang="en-US" sz="1400" dirty="0" smtClean="0">
                <a:latin typeface="+mj-ea"/>
              </a:rPr>
              <a:t>대학운동부 평가 실시 대학은 기존 아이디 및 비밀번호 입력 후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로그인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>
                <a:latin typeface="+mj-ea"/>
              </a:rPr>
              <a:t>클릭</a:t>
            </a:r>
            <a:r>
              <a:rPr lang="en-US" altLang="ko-KR" sz="1400" dirty="0">
                <a:latin typeface="+mj-ea"/>
              </a:rPr>
              <a:t>(Click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en-US" altLang="ko-KR" sz="1400" dirty="0">
                <a:latin typeface="+mj-ea"/>
              </a:rPr>
              <a:t/>
            </a:r>
            <a:br>
              <a:rPr lang="en-US" altLang="ko-KR" sz="1400" dirty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   </a:t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기존 회원은 매뉴얼 슬라이드 </a:t>
            </a:r>
            <a:r>
              <a:rPr lang="en-US" altLang="ko-KR" sz="1400" dirty="0" smtClean="0">
                <a:latin typeface="+mj-ea"/>
              </a:rPr>
              <a:t>9</a:t>
            </a:r>
            <a:r>
              <a:rPr lang="ko-KR" altLang="en-US" sz="1400" dirty="0" smtClean="0">
                <a:latin typeface="+mj-ea"/>
              </a:rPr>
              <a:t>번으로 이동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>
                <a:latin typeface="+mj-ea"/>
              </a:rPr>
              <a:t/>
            </a:r>
            <a:br>
              <a:rPr lang="en-US" altLang="ko-KR" sz="1400" dirty="0">
                <a:latin typeface="+mj-ea"/>
              </a:rPr>
            </a:br>
            <a:endParaRPr lang="ko-KR" altLang="en-US" sz="14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700" y="1844824"/>
            <a:ext cx="8813300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6641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0472" y="332656"/>
            <a:ext cx="8554805" cy="144016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ko-KR" sz="1600" dirty="0">
                <a:latin typeface="+mj-ea"/>
              </a:rPr>
              <a:t>“</a:t>
            </a:r>
            <a:r>
              <a:rPr lang="ko-KR" altLang="en-US" sz="1600" dirty="0" smtClean="0">
                <a:latin typeface="+mj-ea"/>
              </a:rPr>
              <a:t>대학운동부 </a:t>
            </a:r>
            <a:r>
              <a:rPr lang="ko-KR" altLang="en-US" sz="1600" dirty="0">
                <a:latin typeface="+mj-ea"/>
              </a:rPr>
              <a:t>회원가입</a:t>
            </a:r>
            <a:r>
              <a:rPr lang="en-US" altLang="ko-KR" sz="1600" dirty="0">
                <a:latin typeface="+mj-ea"/>
              </a:rPr>
              <a:t>”(</a:t>
            </a:r>
            <a:r>
              <a:rPr lang="ko-KR" altLang="en-US" sz="1600" dirty="0">
                <a:latin typeface="+mj-ea"/>
              </a:rPr>
              <a:t>계속</a:t>
            </a:r>
            <a:r>
              <a:rPr lang="en-US" altLang="ko-KR" sz="1600" dirty="0" smtClean="0">
                <a:latin typeface="+mj-ea"/>
              </a:rPr>
              <a:t>)</a:t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>
                <a:latin typeface="+mj-ea"/>
              </a:rPr>
              <a:t/>
            </a:r>
            <a:br>
              <a:rPr lang="en-US" altLang="ko-KR" sz="1600" dirty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>Step1. </a:t>
            </a:r>
            <a:r>
              <a:rPr lang="ko-KR" altLang="en-US" sz="1600" dirty="0" smtClean="0">
                <a:latin typeface="+mj-ea"/>
              </a:rPr>
              <a:t>회원가입을 위한 기본 정보 입력</a:t>
            </a:r>
            <a:r>
              <a:rPr lang="en-US" altLang="ko-KR" sz="1600" dirty="0" smtClean="0">
                <a:latin typeface="+mj-ea"/>
              </a:rPr>
              <a:t>(</a:t>
            </a:r>
            <a:r>
              <a:rPr lang="ko-KR" altLang="en-US" sz="1600" dirty="0" smtClean="0">
                <a:latin typeface="+mj-ea"/>
              </a:rPr>
              <a:t>모든 항목 입력 후 회원가입 가능</a:t>
            </a:r>
            <a:r>
              <a:rPr lang="en-US" altLang="ko-KR" sz="1600" dirty="0" smtClean="0">
                <a:latin typeface="+mj-ea"/>
              </a:rPr>
              <a:t>)</a:t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/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>*</a:t>
            </a:r>
            <a:r>
              <a:rPr lang="ko-KR" altLang="en-US" sz="1600" dirty="0" smtClean="0">
                <a:latin typeface="+mj-ea"/>
              </a:rPr>
              <a:t>대학교 선택 시 아이디 자동 발급</a:t>
            </a:r>
            <a:r>
              <a:rPr lang="en-US" altLang="ko-KR" sz="1600" dirty="0" smtClean="0">
                <a:latin typeface="+mj-ea"/>
              </a:rPr>
              <a:t>(</a:t>
            </a:r>
            <a:r>
              <a:rPr lang="ko-KR" altLang="en-US" sz="1600" dirty="0" smtClean="0">
                <a:solidFill>
                  <a:srgbClr val="FF0000"/>
                </a:solidFill>
                <a:latin typeface="+mj-ea"/>
              </a:rPr>
              <a:t>직접 입력 불가</a:t>
            </a:r>
            <a:r>
              <a:rPr lang="en-US" altLang="ko-KR" sz="1600" dirty="0" smtClean="0">
                <a:latin typeface="+mj-ea"/>
              </a:rPr>
              <a:t>)</a:t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/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>Step2. </a:t>
            </a:r>
            <a:r>
              <a:rPr lang="ko-KR" altLang="en-US" sz="1600" dirty="0" smtClean="0">
                <a:latin typeface="+mj-ea"/>
              </a:rPr>
              <a:t>모든 기</a:t>
            </a:r>
            <a:r>
              <a:rPr lang="ko-KR" altLang="en-US" sz="1600" dirty="0">
                <a:latin typeface="+mj-ea"/>
              </a:rPr>
              <a:t>본</a:t>
            </a:r>
            <a:r>
              <a:rPr lang="ko-KR" altLang="en-US" sz="1600" dirty="0" smtClean="0">
                <a:latin typeface="+mj-ea"/>
              </a:rPr>
              <a:t> 정보 입력 후 화면 하단의 </a:t>
            </a:r>
            <a:r>
              <a:rPr lang="en-US" altLang="ko-KR" sz="1600" dirty="0" smtClean="0">
                <a:latin typeface="+mj-ea"/>
              </a:rPr>
              <a:t>“</a:t>
            </a:r>
            <a:r>
              <a:rPr lang="ko-KR" altLang="en-US" sz="16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600" dirty="0" smtClean="0">
                <a:latin typeface="+mj-ea"/>
              </a:rPr>
              <a:t>” </a:t>
            </a:r>
            <a:r>
              <a:rPr lang="ko-KR" altLang="en-US" sz="1600" dirty="0" smtClean="0">
                <a:latin typeface="+mj-ea"/>
              </a:rPr>
              <a:t>클릭</a:t>
            </a:r>
            <a:r>
              <a:rPr lang="en-US" altLang="ko-KR" sz="1600" dirty="0" smtClean="0">
                <a:latin typeface="+mj-ea"/>
              </a:rPr>
              <a:t>(Click</a:t>
            </a:r>
            <a:r>
              <a:rPr lang="en-US" altLang="ko-KR" sz="1400" dirty="0" smtClean="0">
                <a:latin typeface="+mj-ea"/>
              </a:rPr>
              <a:t>)</a:t>
            </a:r>
            <a:endParaRPr lang="ko-KR" altLang="en-US" sz="1400" dirty="0">
              <a:latin typeface="+mj-ea"/>
            </a:endParaRPr>
          </a:p>
        </p:txBody>
      </p:sp>
      <p:pic>
        <p:nvPicPr>
          <p:cNvPr id="4098" name="Picture 2" descr="C:\Users\강민\Desktop\회원가입 기본정보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472" y="1844824"/>
            <a:ext cx="850000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863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>
            <a:spLocks noGrp="1"/>
          </p:cNvSpPr>
          <p:nvPr>
            <p:ph type="title"/>
          </p:nvPr>
        </p:nvSpPr>
        <p:spPr>
          <a:xfrm>
            <a:off x="300646" y="476672"/>
            <a:ext cx="8554805" cy="939784"/>
          </a:xfrm>
        </p:spPr>
        <p:txBody>
          <a:bodyPr>
            <a:normAutofit/>
          </a:bodyPr>
          <a:lstStyle/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회원가입</a:t>
            </a:r>
            <a:r>
              <a:rPr lang="en-US" altLang="ko-KR" sz="1400" dirty="0">
                <a:latin typeface="+mj-ea"/>
              </a:rPr>
              <a:t> ”(</a:t>
            </a:r>
            <a:r>
              <a:rPr lang="ko-KR" altLang="en-US" sz="1400" dirty="0">
                <a:latin typeface="+mj-ea"/>
              </a:rPr>
              <a:t>계속</a:t>
            </a:r>
            <a:r>
              <a:rPr lang="en-US" altLang="ko-KR" sz="1400" dirty="0">
                <a:latin typeface="+mj-ea"/>
              </a:rPr>
              <a:t>)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>
                <a:latin typeface="+mj-ea"/>
              </a:rPr>
              <a:t/>
            </a:r>
            <a:br>
              <a:rPr lang="en-US" altLang="ko-KR" sz="1400" dirty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아래 대학운동부 회원가입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입력 예시 참고</a:t>
            </a:r>
            <a:endParaRPr lang="ko-KR" altLang="en-US" sz="1400" dirty="0">
              <a:latin typeface="+mj-ea"/>
            </a:endParaRPr>
          </a:p>
        </p:txBody>
      </p:sp>
      <p:pic>
        <p:nvPicPr>
          <p:cNvPr id="5122" name="Picture 2" descr="C:\Users\강민\Desktop\회원가입 입력 예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8424936" cy="5177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464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0716" y="476672"/>
            <a:ext cx="8554805" cy="1008112"/>
          </a:xfrm>
          <a:prstGeom prst="rect">
            <a:avLst/>
          </a:prstGeom>
        </p:spPr>
        <p:txBody>
          <a:bodyPr vert="horz" rtlCol="0" anchor="ctr">
            <a:normAutofit fontScale="92500"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회원가입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회원가입 기본 정보 입력 완료 후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 시 아래 화면으로 이동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회원가입 성공 메시지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 </a:t>
            </a:r>
            <a:r>
              <a:rPr lang="en-US" altLang="ko-KR" sz="1400" dirty="0" smtClean="0">
                <a:latin typeface="+mj-ea"/>
              </a:rPr>
              <a:t>Click </a:t>
            </a:r>
            <a:r>
              <a:rPr lang="ko-KR" altLang="en-US" sz="1400" dirty="0" smtClean="0">
                <a:latin typeface="+mj-ea"/>
              </a:rPr>
              <a:t>후 운동부 정보 입력 화면으로 이동</a:t>
            </a:r>
            <a:endParaRPr lang="ko-KR" altLang="en-US" sz="1400" dirty="0"/>
          </a:p>
        </p:txBody>
      </p:sp>
      <p:pic>
        <p:nvPicPr>
          <p:cNvPr id="6146" name="Picture 2" descr="C:\Users\강민\Desktop\회원가입 성공 메세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48" y="1556792"/>
            <a:ext cx="8432515" cy="500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545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0716" y="404664"/>
            <a:ext cx="8554805" cy="1296144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정보 입력</a:t>
            </a:r>
            <a:r>
              <a:rPr lang="en-US" altLang="ko-KR" sz="1400" dirty="0" smtClean="0">
                <a:latin typeface="+mj-ea"/>
              </a:rPr>
              <a:t>”</a:t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회원가입 완료 후 대학운동부 정보 입력 페이지로 이동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대학에서 운영 중인 모든 운동부 </a:t>
            </a:r>
            <a:r>
              <a:rPr lang="ko-KR" altLang="en-US" sz="1400" dirty="0" smtClean="0">
                <a:latin typeface="+mj-ea"/>
              </a:rPr>
              <a:t>등록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smtClean="0">
                <a:latin typeface="+mj-ea"/>
              </a:rPr>
              <a:t>기존 가입 회원도 수정 사항 반영하여 입력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ko-KR" altLang="en-US" sz="1400" dirty="0" smtClean="0">
                <a:latin typeface="+mj-ea"/>
              </a:rPr>
              <a:t> 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운동부 정보 입력 후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입력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 </a:t>
            </a:r>
            <a:endParaRPr lang="ko-KR" altLang="en-US" sz="1400" dirty="0"/>
          </a:p>
        </p:txBody>
      </p:sp>
      <p:pic>
        <p:nvPicPr>
          <p:cNvPr id="7170" name="Picture 2" descr="C:\Users\강민\Desktop\운동부 정보 입력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336" y="1772816"/>
            <a:ext cx="8554805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24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 txBox="1">
            <a:spLocks/>
          </p:cNvSpPr>
          <p:nvPr/>
        </p:nvSpPr>
        <p:spPr>
          <a:xfrm>
            <a:off x="280716" y="332656"/>
            <a:ext cx="8554805" cy="1296144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정보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아래 대학운동부 입력 예시 참고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정보 입력이 끝난 운동부는 관리 하단에 위치한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입력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* </a:t>
            </a:r>
            <a:r>
              <a:rPr lang="ko-KR" altLang="en-US" sz="1400" dirty="0" smtClean="0">
                <a:latin typeface="+mj-ea"/>
              </a:rPr>
              <a:t>육성</a:t>
            </a:r>
            <a:r>
              <a:rPr lang="en-US" altLang="ko-KR" sz="1400" dirty="0" smtClean="0">
                <a:latin typeface="+mj-ea"/>
              </a:rPr>
              <a:t>, </a:t>
            </a:r>
            <a:r>
              <a:rPr lang="ko-KR" altLang="en-US" sz="1400" dirty="0" err="1" smtClean="0">
                <a:latin typeface="+mj-ea"/>
              </a:rPr>
              <a:t>비육성</a:t>
            </a:r>
            <a:r>
              <a:rPr lang="ko-KR" altLang="en-US" sz="1400" dirty="0" smtClean="0">
                <a:latin typeface="+mj-ea"/>
              </a:rPr>
              <a:t> 분류는 해당 운동부를 운영하는 대학의 기준으로 함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9219" name="Picture 3" descr="C:\Users\강민\Desktop\운동부 정보 입력 예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16" y="1772816"/>
            <a:ext cx="8467748" cy="479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1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0716" y="332656"/>
            <a:ext cx="8611764" cy="1224136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정보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입력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 시 입력 한 운동부 정보가 정상적으로 등록되었다는 알림 메시지 팝업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대학운동부 </a:t>
            </a:r>
            <a:r>
              <a:rPr lang="ko-KR" altLang="en-US" sz="1400" dirty="0">
                <a:latin typeface="+mj-ea"/>
              </a:rPr>
              <a:t>정보 입력 창 아랫부분에 등록 한 운동부 정보 생성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-</a:t>
            </a:r>
            <a:r>
              <a:rPr lang="ko-KR" altLang="en-US" sz="1400" dirty="0" smtClean="0">
                <a:latin typeface="+mj-ea"/>
              </a:rPr>
              <a:t>순차적으로 대학에서 운영 중인 모든 운동부 입력</a:t>
            </a:r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</p:txBody>
      </p:sp>
      <p:pic>
        <p:nvPicPr>
          <p:cNvPr id="8195" name="Picture 3" descr="C:\Users\강민\Desktop\운동부 정보 정상 등록 예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15" y="1556792"/>
            <a:ext cx="8554805" cy="4979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39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0716" y="332656"/>
            <a:ext cx="8611764" cy="1440160"/>
          </a:xfrm>
          <a:prstGeom prst="rect">
            <a:avLst/>
          </a:prstGeom>
        </p:spPr>
        <p:txBody>
          <a:bodyPr vert="horz" rtlCol="0" anchor="ctr">
            <a:normAutofit fontScale="92500"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정보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입력 한 대학 운동부 정보에 대한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수정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이 필요한 경우 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-</a:t>
            </a:r>
            <a:r>
              <a:rPr lang="ko-KR" altLang="en-US" sz="1400" dirty="0" smtClean="0">
                <a:latin typeface="+mj-ea"/>
              </a:rPr>
              <a:t>수정이 필요 할 경우 화면 우측에 위치한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수정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-</a:t>
            </a:r>
            <a:r>
              <a:rPr lang="ko-KR" altLang="en-US" sz="1400" dirty="0" smtClean="0">
                <a:latin typeface="+mj-ea"/>
              </a:rPr>
              <a:t>수정 팝업 창 내에서 수정 후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수정완료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 버튼 클릭 </a:t>
            </a:r>
            <a:r>
              <a:rPr lang="en-US" altLang="ko-KR" sz="1400" dirty="0" smtClean="0">
                <a:latin typeface="+mj-ea"/>
              </a:rPr>
              <a:t>Click</a:t>
            </a:r>
            <a:endParaRPr lang="ko-KR" altLang="en-US" sz="1400" dirty="0"/>
          </a:p>
        </p:txBody>
      </p:sp>
      <p:pic>
        <p:nvPicPr>
          <p:cNvPr id="10243" name="Picture 3" descr="C:\Users\강민\Desktop\대학운동부 정보 수정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16" y="1772816"/>
            <a:ext cx="8539756" cy="4783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6364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0716" y="404664"/>
            <a:ext cx="8611764" cy="1584176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정보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입력 한 대학 운동부 정보에 대한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삭</a:t>
            </a:r>
            <a:r>
              <a:rPr lang="ko-KR" altLang="en-US" sz="1400" dirty="0">
                <a:solidFill>
                  <a:srgbClr val="FF0000"/>
                </a:solidFill>
                <a:latin typeface="+mj-ea"/>
              </a:rPr>
              <a:t>제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>
                <a:latin typeface="+mj-ea"/>
              </a:rPr>
              <a:t>가</a:t>
            </a:r>
            <a:r>
              <a:rPr lang="ko-KR" altLang="en-US" sz="1400" dirty="0" smtClean="0">
                <a:latin typeface="+mj-ea"/>
              </a:rPr>
              <a:t> 필요한 경우 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-</a:t>
            </a:r>
            <a:r>
              <a:rPr lang="ko-KR" altLang="en-US" sz="1400" dirty="0" smtClean="0">
                <a:latin typeface="+mj-ea"/>
              </a:rPr>
              <a:t>삭제가 필요 할 경우 화면 우측에 위치한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삭</a:t>
            </a:r>
            <a:r>
              <a:rPr lang="ko-KR" altLang="en-US" sz="1400" dirty="0">
                <a:solidFill>
                  <a:srgbClr val="FF0000"/>
                </a:solidFill>
                <a:latin typeface="+mj-ea"/>
              </a:rPr>
              <a:t>제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-</a:t>
            </a:r>
            <a:r>
              <a:rPr lang="ko-KR" altLang="en-US" sz="1400" dirty="0" smtClean="0">
                <a:latin typeface="+mj-ea"/>
              </a:rPr>
              <a:t>삭제를 원할 경우 팝업 메시지에서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</a:t>
            </a:r>
            <a:r>
              <a:rPr lang="ko-KR" altLang="en-US" sz="1400" dirty="0">
                <a:solidFill>
                  <a:srgbClr val="FF0000"/>
                </a:solidFill>
                <a:latin typeface="+mj-ea"/>
              </a:rPr>
              <a:t>인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 버튼 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-</a:t>
            </a:r>
            <a:r>
              <a:rPr lang="ko-KR" altLang="en-US" sz="1400" dirty="0">
                <a:latin typeface="+mj-ea"/>
              </a:rPr>
              <a:t>삭제를 </a:t>
            </a:r>
            <a:r>
              <a:rPr lang="ko-KR" altLang="en-US" sz="1400" dirty="0" smtClean="0">
                <a:latin typeface="+mj-ea"/>
              </a:rPr>
              <a:t>원하지 않을 </a:t>
            </a:r>
            <a:r>
              <a:rPr lang="ko-KR" altLang="en-US" sz="1400" dirty="0">
                <a:latin typeface="+mj-ea"/>
              </a:rPr>
              <a:t>경우 팝업 메시지에서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취소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 </a:t>
            </a:r>
            <a:r>
              <a:rPr lang="ko-KR" altLang="en-US" sz="1400" dirty="0">
                <a:latin typeface="+mj-ea"/>
              </a:rPr>
              <a:t>버튼 클릭 </a:t>
            </a:r>
            <a:r>
              <a:rPr lang="en-US" altLang="ko-KR" sz="1400" dirty="0">
                <a:latin typeface="+mj-ea"/>
              </a:rPr>
              <a:t>Click</a:t>
            </a:r>
          </a:p>
          <a:p>
            <a:pPr algn="l"/>
            <a:endParaRPr lang="ko-KR" altLang="en-US" sz="1400" dirty="0"/>
          </a:p>
        </p:txBody>
      </p:sp>
      <p:pic>
        <p:nvPicPr>
          <p:cNvPr id="11266" name="Picture 2" descr="C:\Users\강민\Desktop\대학운동부 삭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500" y="1880924"/>
            <a:ext cx="8515972" cy="4681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720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0716" y="332656"/>
            <a:ext cx="8554805" cy="129614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정보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아래 대학운동부 입력 완료 예시 참고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대학에서 운영하는 모든 운동부 입력이 완료 되면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항목으로  이동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2290" name="Picture 2" descr="C:\Users\강민\Desktop\입력완료 예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16" y="1628800"/>
            <a:ext cx="8554805" cy="4938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746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404664"/>
            <a:ext cx="8554805" cy="1008112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대학운동부 평가 입력 이동을 위하여 화면 좌측</a:t>
            </a:r>
            <a:r>
              <a:rPr lang="ko-KR" altLang="en-US" sz="1400" dirty="0">
                <a:latin typeface="+mj-ea"/>
              </a:rPr>
              <a:t>의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 </a:t>
            </a:r>
            <a:r>
              <a:rPr lang="en-US" altLang="ko-KR" sz="1400" dirty="0" smtClean="0">
                <a:latin typeface="+mj-ea"/>
              </a:rPr>
              <a:t>Click </a:t>
            </a:r>
          </a:p>
          <a:p>
            <a:pPr algn="l"/>
            <a:r>
              <a:rPr lang="en-US" altLang="ko-KR" sz="1400" dirty="0" smtClean="0">
                <a:latin typeface="+mj-ea"/>
              </a:rPr>
              <a:t>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3314" name="Picture 2" descr="C:\Users\강민\Desktop\대학운동부 평가 입력 이동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30" y="1484784"/>
            <a:ext cx="8553991" cy="5094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788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 txBox="1">
            <a:spLocks/>
          </p:cNvSpPr>
          <p:nvPr/>
        </p:nvSpPr>
        <p:spPr>
          <a:xfrm>
            <a:off x="296148" y="332656"/>
            <a:ext cx="8554805" cy="1440160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1-1: </a:t>
            </a:r>
            <a:r>
              <a:rPr lang="ko-KR" altLang="en-US" sz="1400" dirty="0" smtClean="0">
                <a:latin typeface="+mj-ea"/>
              </a:rPr>
              <a:t>대학운동부 운영 지원 실적</a:t>
            </a:r>
            <a:r>
              <a:rPr lang="en-US" altLang="ko-KR" sz="1400" dirty="0" smtClean="0">
                <a:latin typeface="+mj-ea"/>
              </a:rPr>
              <a:t> 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r>
              <a:rPr lang="en-US" altLang="ko-KR" sz="1400" dirty="0" smtClean="0">
                <a:latin typeface="+mj-ea"/>
              </a:rPr>
              <a:t>-</a:t>
            </a:r>
            <a:r>
              <a:rPr lang="ko-KR" altLang="en-US" sz="1400" dirty="0" smtClean="0">
                <a:latin typeface="+mj-ea"/>
              </a:rPr>
              <a:t>합계는 상위 항목 입력 시 자동으로 계산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</a:t>
            </a:r>
            <a:r>
              <a:rPr lang="ko-KR" altLang="en-US" sz="1400" dirty="0" smtClean="0">
                <a:latin typeface="+mj-ea"/>
              </a:rPr>
              <a:t>해당사항이 없는 항목은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0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으로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운영 지원 실적 입력 시 금액 단위 주의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                </a:t>
            </a:r>
            <a:endParaRPr lang="en-US" altLang="ko-KR" sz="1400" dirty="0">
              <a:solidFill>
                <a:srgbClr val="FF0000"/>
              </a:solidFill>
              <a:latin typeface="+mj-ea"/>
            </a:endParaRPr>
          </a:p>
        </p:txBody>
      </p:sp>
      <p:pic>
        <p:nvPicPr>
          <p:cNvPr id="1026" name="Picture 2" descr="C:\Users\user\Desktop\1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2816"/>
            <a:ext cx="9144000" cy="508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511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404664"/>
            <a:ext cx="8554805" cy="1008112"/>
          </a:xfrm>
          <a:prstGeom prst="rect">
            <a:avLst/>
          </a:prstGeom>
        </p:spPr>
        <p:txBody>
          <a:bodyPr vert="horz" rtlCol="0" anchor="ctr">
            <a:normAutofit fontScale="92500"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1-1: </a:t>
            </a:r>
            <a:r>
              <a:rPr lang="ko-KR" altLang="en-US" sz="1400" dirty="0" smtClean="0">
                <a:latin typeface="+mj-ea"/>
              </a:rPr>
              <a:t>대학운동부 운영 지원 실적</a:t>
            </a:r>
            <a:r>
              <a:rPr lang="en-US" altLang="ko-KR" sz="1400" dirty="0" smtClean="0">
                <a:latin typeface="+mj-ea"/>
              </a:rPr>
              <a:t> 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아래 입력 예시 화면 참고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234" y="1700808"/>
            <a:ext cx="8886825" cy="4894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69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260648"/>
            <a:ext cx="8554805" cy="1944216"/>
          </a:xfrm>
          <a:prstGeom prst="rect">
            <a:avLst/>
          </a:prstGeom>
        </p:spPr>
        <p:txBody>
          <a:bodyPr vert="horz" rtlCol="0" anchor="ctr">
            <a:normAutofit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1-2: </a:t>
            </a:r>
            <a:r>
              <a:rPr lang="ko-KR" altLang="en-US" sz="1400" dirty="0" smtClean="0">
                <a:latin typeface="+mj-ea"/>
              </a:rPr>
              <a:t>대학운동부 시설 및 인프라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</a:t>
            </a:r>
            <a:r>
              <a:rPr lang="ko-KR" altLang="en-US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-</a:t>
            </a:r>
            <a:r>
              <a:rPr lang="ko-KR" altLang="en-US" sz="1400" dirty="0" smtClean="0">
                <a:latin typeface="+mj-ea"/>
              </a:rPr>
              <a:t>해당사항이 없는 경우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0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으로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  </a:t>
            </a:r>
            <a:r>
              <a:rPr lang="en-US" altLang="ko-KR" sz="1400" dirty="0" smtClean="0">
                <a:latin typeface="+mj-ea"/>
              </a:rPr>
              <a:t>-</a:t>
            </a:r>
            <a:r>
              <a:rPr lang="ko-KR" altLang="en-US" sz="1400" dirty="0" smtClean="0">
                <a:latin typeface="+mj-ea"/>
              </a:rPr>
              <a:t>합숙소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smtClean="0">
                <a:latin typeface="+mj-ea"/>
              </a:rPr>
              <a:t>기숙사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ko-KR" altLang="en-US" sz="1400" dirty="0" smtClean="0">
                <a:latin typeface="+mj-ea"/>
              </a:rPr>
              <a:t>의 경우 전용 또는 일부 사용 둘 중 하나만 선택 가능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 *</a:t>
            </a:r>
            <a:r>
              <a:rPr lang="ko-KR" altLang="en-US" sz="1400" dirty="0" smtClean="0">
                <a:latin typeface="+mj-ea"/>
              </a:rPr>
              <a:t>전용 합숙소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smtClean="0">
                <a:latin typeface="+mj-ea"/>
              </a:rPr>
              <a:t>기숙사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ko-KR" altLang="en-US" sz="1400" dirty="0" smtClean="0">
                <a:latin typeface="+mj-ea"/>
              </a:rPr>
              <a:t>와 일반기숙사 일부를 같이 사용하는 경우 사용비율이 높은 항목 선택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6386" name="Picture 2" descr="C:\Users\강민\Desktop\1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29" y="2204864"/>
            <a:ext cx="8554805" cy="4349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645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476672"/>
            <a:ext cx="8554805" cy="144016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1-2: </a:t>
            </a:r>
            <a:r>
              <a:rPr lang="ko-KR" altLang="en-US" sz="1400" dirty="0" smtClean="0">
                <a:latin typeface="+mj-ea"/>
              </a:rPr>
              <a:t>대학운동부 시설 및 인프라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>
                <a:latin typeface="+mj-ea"/>
              </a:rPr>
              <a:t>아래 입력 예시 화면 </a:t>
            </a:r>
            <a:r>
              <a:rPr lang="ko-KR" altLang="en-US" sz="1400" dirty="0" smtClean="0">
                <a:latin typeface="+mj-ea"/>
              </a:rPr>
              <a:t>참고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7411" name="Picture 3" descr="C:\Users\강민\Desktop\1-2 예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524" y="2132856"/>
            <a:ext cx="8538811" cy="4445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93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476672"/>
            <a:ext cx="8554805" cy="144016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평가영역 </a:t>
            </a:r>
            <a:r>
              <a:rPr lang="en-US" altLang="ko-KR" sz="1400" dirty="0" smtClean="0">
                <a:latin typeface="+mj-ea"/>
              </a:rPr>
              <a:t>1-1</a:t>
            </a:r>
            <a:r>
              <a:rPr lang="ko-KR" altLang="en-US" sz="1400" dirty="0" smtClean="0">
                <a:latin typeface="+mj-ea"/>
              </a:rPr>
              <a:t>과 </a:t>
            </a:r>
            <a:r>
              <a:rPr lang="en-US" altLang="ko-KR" sz="1400" dirty="0" smtClean="0">
                <a:latin typeface="+mj-ea"/>
              </a:rPr>
              <a:t>1-2 </a:t>
            </a:r>
            <a:r>
              <a:rPr lang="ko-KR" altLang="en-US" sz="1400" dirty="0" smtClean="0">
                <a:latin typeface="+mj-ea"/>
              </a:rPr>
              <a:t>입력 완료 후 화면 하단의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다음 단계로 이동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팝업 메시지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저장하고 다음 단계로 이동합니다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창의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8435" name="Picture 3" descr="C:\Users\강민\Desktop\다음단계 이동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32856"/>
            <a:ext cx="8512807" cy="4403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2274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77077" y="260648"/>
            <a:ext cx="8866923" cy="3096344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>
                <a:latin typeface="+mj-ea"/>
              </a:rPr>
              <a:t> ”(</a:t>
            </a:r>
            <a:r>
              <a:rPr lang="ko-KR" altLang="en-US" sz="1400" dirty="0">
                <a:latin typeface="+mj-ea"/>
              </a:rPr>
              <a:t>계속</a:t>
            </a:r>
            <a:r>
              <a:rPr lang="en-US" altLang="ko-KR" sz="1400" dirty="0">
                <a:latin typeface="+mj-ea"/>
              </a:rPr>
              <a:t>)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2-1: </a:t>
            </a:r>
            <a:r>
              <a:rPr lang="ko-KR" altLang="en-US" sz="1400" dirty="0" smtClean="0">
                <a:latin typeface="+mj-ea"/>
              </a:rPr>
              <a:t>대학운동부 재학생 </a:t>
            </a:r>
            <a:r>
              <a:rPr lang="ko-KR" altLang="en-US" sz="1400" dirty="0" err="1" smtClean="0">
                <a:latin typeface="+mj-ea"/>
              </a:rPr>
              <a:t>충원율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r>
              <a:rPr lang="en-US" altLang="ko-KR" sz="1400" dirty="0" smtClean="0">
                <a:latin typeface="+mj-ea"/>
              </a:rPr>
              <a:t>-</a:t>
            </a:r>
            <a:r>
              <a:rPr lang="ko-KR" altLang="en-US" sz="1400" dirty="0" smtClean="0">
                <a:latin typeface="+mj-ea"/>
              </a:rPr>
              <a:t>대학별 학제 유형에 따라 입력</a:t>
            </a:r>
            <a:r>
              <a:rPr lang="en-US" altLang="ko-KR" sz="1400" dirty="0" smtClean="0">
                <a:latin typeface="+mj-ea"/>
              </a:rPr>
              <a:t>(4</a:t>
            </a:r>
            <a:r>
              <a:rPr lang="ko-KR" altLang="en-US" sz="1400" dirty="0" smtClean="0">
                <a:latin typeface="+mj-ea"/>
              </a:rPr>
              <a:t>년제</a:t>
            </a:r>
            <a:r>
              <a:rPr lang="en-US" altLang="ko-KR" sz="1400" dirty="0" smtClean="0">
                <a:latin typeface="+mj-ea"/>
              </a:rPr>
              <a:t>: </a:t>
            </a:r>
            <a:r>
              <a:rPr lang="ko-KR" altLang="en-US" sz="1400" dirty="0" smtClean="0">
                <a:latin typeface="+mj-ea"/>
              </a:rPr>
              <a:t>전 항목</a:t>
            </a:r>
            <a:r>
              <a:rPr lang="en-US" altLang="ko-KR" sz="1400" dirty="0" smtClean="0">
                <a:latin typeface="+mj-ea"/>
              </a:rPr>
              <a:t>, 3</a:t>
            </a:r>
            <a:r>
              <a:rPr lang="ko-KR" altLang="en-US" sz="1400" dirty="0" smtClean="0">
                <a:latin typeface="+mj-ea"/>
              </a:rPr>
              <a:t>년제</a:t>
            </a:r>
            <a:r>
              <a:rPr lang="en-US" altLang="ko-KR" sz="1400" dirty="0" smtClean="0">
                <a:latin typeface="+mj-ea"/>
              </a:rPr>
              <a:t>: 13</a:t>
            </a:r>
            <a:r>
              <a:rPr lang="ko-KR" altLang="en-US" sz="1400" dirty="0" smtClean="0">
                <a:latin typeface="+mj-ea"/>
              </a:rPr>
              <a:t>년도</a:t>
            </a:r>
            <a:r>
              <a:rPr lang="en-US" altLang="ko-KR" sz="1400" dirty="0" smtClean="0">
                <a:latin typeface="+mj-ea"/>
              </a:rPr>
              <a:t>~15</a:t>
            </a:r>
            <a:r>
              <a:rPr lang="ko-KR" altLang="en-US" sz="1400" dirty="0" smtClean="0">
                <a:latin typeface="+mj-ea"/>
              </a:rPr>
              <a:t>년도</a:t>
            </a:r>
            <a:r>
              <a:rPr lang="en-US" altLang="ko-KR" sz="1400" dirty="0" smtClean="0">
                <a:latin typeface="+mj-ea"/>
              </a:rPr>
              <a:t>, 2</a:t>
            </a:r>
            <a:r>
              <a:rPr lang="ko-KR" altLang="en-US" sz="1400" dirty="0" smtClean="0">
                <a:latin typeface="+mj-ea"/>
              </a:rPr>
              <a:t>년제</a:t>
            </a:r>
            <a:r>
              <a:rPr lang="en-US" altLang="ko-KR" sz="1400" dirty="0" smtClean="0">
                <a:latin typeface="+mj-ea"/>
              </a:rPr>
              <a:t>: 14</a:t>
            </a:r>
            <a:r>
              <a:rPr lang="ko-KR" altLang="en-US" sz="1400" dirty="0" smtClean="0">
                <a:latin typeface="+mj-ea"/>
              </a:rPr>
              <a:t>년도</a:t>
            </a:r>
            <a:r>
              <a:rPr lang="en-US" altLang="ko-KR" sz="1400" dirty="0" smtClean="0">
                <a:latin typeface="+mj-ea"/>
              </a:rPr>
              <a:t>~15</a:t>
            </a:r>
            <a:r>
              <a:rPr lang="ko-KR" altLang="en-US" sz="1400" dirty="0" smtClean="0">
                <a:latin typeface="+mj-ea"/>
              </a:rPr>
              <a:t>년도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</a:t>
            </a:r>
            <a:r>
              <a:rPr lang="ko-KR" altLang="en-US" sz="1400" dirty="0" smtClean="0">
                <a:latin typeface="+mj-ea"/>
              </a:rPr>
              <a:t>해당사항이 없는 항목은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0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으로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</a:t>
            </a:r>
            <a:r>
              <a:rPr lang="ko-KR" altLang="en-US" sz="1400" dirty="0" smtClean="0">
                <a:latin typeface="+mj-ea"/>
              </a:rPr>
              <a:t>합계 항목은 </a:t>
            </a:r>
            <a:r>
              <a:rPr lang="ko-KR" altLang="en-US" sz="1400" dirty="0">
                <a:latin typeface="+mj-ea"/>
              </a:rPr>
              <a:t>연</a:t>
            </a:r>
            <a:r>
              <a:rPr lang="ko-KR" altLang="en-US" sz="1400" dirty="0" smtClean="0">
                <a:latin typeface="+mj-ea"/>
              </a:rPr>
              <a:t>도별 실적 입력 시 자동으로 </a:t>
            </a:r>
            <a:r>
              <a:rPr lang="ko-KR" altLang="en-US" sz="1400" dirty="0" smtClean="0">
                <a:latin typeface="+mj-ea"/>
              </a:rPr>
              <a:t>집계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</a:t>
            </a:r>
            <a:r>
              <a:rPr lang="ko-KR" altLang="en-US" sz="1400" dirty="0" smtClean="0">
                <a:latin typeface="+mj-ea"/>
              </a:rPr>
              <a:t>입학정원</a:t>
            </a:r>
            <a:r>
              <a:rPr lang="en-US" altLang="ko-KR" sz="1400" dirty="0" smtClean="0">
                <a:latin typeface="+mj-ea"/>
              </a:rPr>
              <a:t>: </a:t>
            </a:r>
            <a:r>
              <a:rPr lang="ko-KR" altLang="en-US" sz="1400" dirty="0" err="1" smtClean="0">
                <a:latin typeface="+mj-ea"/>
              </a:rPr>
              <a:t>해당년도에</a:t>
            </a:r>
            <a:r>
              <a:rPr lang="ko-KR" altLang="en-US" sz="1400" dirty="0" smtClean="0">
                <a:latin typeface="+mj-ea"/>
              </a:rPr>
              <a:t> 입학 한 신입생을 의미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 </a:t>
            </a:r>
          </a:p>
          <a:p>
            <a:pPr algn="l"/>
            <a:r>
              <a:rPr lang="en-US" altLang="ko-KR" sz="1400" dirty="0">
                <a:solidFill>
                  <a:srgbClr val="FF0000"/>
                </a:solidFill>
                <a:latin typeface="+mj-ea"/>
              </a:rPr>
              <a:t>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   *2012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년 입학정원의 경우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2012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년도에 입학한 신입생을 의미함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. 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즉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, 12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학번 입학 학생선수를 입력</a:t>
            </a:r>
            <a:endParaRPr lang="en-US" altLang="ko-KR" sz="1400" dirty="0" smtClean="0">
              <a:solidFill>
                <a:srgbClr val="FF0000"/>
              </a:solidFill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</a:t>
            </a:r>
            <a:r>
              <a:rPr lang="ko-KR" altLang="en-US" sz="1400" dirty="0" smtClean="0">
                <a:latin typeface="+mj-ea"/>
              </a:rPr>
              <a:t>재학생수</a:t>
            </a:r>
            <a:r>
              <a:rPr lang="en-US" altLang="ko-KR" sz="1400" dirty="0" smtClean="0">
                <a:latin typeface="+mj-ea"/>
              </a:rPr>
              <a:t>: </a:t>
            </a:r>
            <a:r>
              <a:rPr lang="ko-KR" altLang="en-US" sz="1400" dirty="0" err="1" smtClean="0">
                <a:latin typeface="+mj-ea"/>
              </a:rPr>
              <a:t>해당년도에</a:t>
            </a:r>
            <a:r>
              <a:rPr lang="ko-KR" altLang="en-US" sz="1400" dirty="0" smtClean="0">
                <a:latin typeface="+mj-ea"/>
              </a:rPr>
              <a:t> 입학 한 학생선수 중 </a:t>
            </a:r>
            <a:r>
              <a:rPr lang="ko-KR" altLang="en-US" sz="1400" dirty="0" err="1" smtClean="0">
                <a:latin typeface="+mj-ea"/>
              </a:rPr>
              <a:t>평가년도</a:t>
            </a:r>
            <a:r>
              <a:rPr lang="en-US" altLang="ko-KR" sz="1400" dirty="0" smtClean="0">
                <a:latin typeface="+mj-ea"/>
              </a:rPr>
              <a:t>(2015</a:t>
            </a:r>
            <a:r>
              <a:rPr lang="ko-KR" altLang="en-US" sz="1400" dirty="0" smtClean="0">
                <a:latin typeface="+mj-ea"/>
              </a:rPr>
              <a:t>년 </a:t>
            </a:r>
            <a:r>
              <a:rPr lang="en-US" altLang="ko-KR" sz="1400" dirty="0" smtClean="0">
                <a:latin typeface="+mj-ea"/>
              </a:rPr>
              <a:t>12</a:t>
            </a:r>
            <a:r>
              <a:rPr lang="ko-KR" altLang="en-US" sz="1400" dirty="0" smtClean="0">
                <a:latin typeface="+mj-ea"/>
              </a:rPr>
              <a:t>월 </a:t>
            </a:r>
            <a:r>
              <a:rPr lang="en-US" altLang="ko-KR" sz="1400" dirty="0" smtClean="0">
                <a:latin typeface="+mj-ea"/>
              </a:rPr>
              <a:t>31</a:t>
            </a:r>
            <a:r>
              <a:rPr lang="ko-KR" altLang="en-US" sz="1400" dirty="0" smtClean="0">
                <a:latin typeface="+mj-ea"/>
              </a:rPr>
              <a:t>일 기준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ko-KR" altLang="en-US" sz="1400" dirty="0" smtClean="0">
                <a:latin typeface="+mj-ea"/>
              </a:rPr>
              <a:t> 재학 중인 학생선수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*2012</a:t>
            </a:r>
            <a:r>
              <a:rPr lang="ko-KR" altLang="en-US" sz="1400" dirty="0">
                <a:solidFill>
                  <a:srgbClr val="FF0000"/>
                </a:solidFill>
                <a:latin typeface="+mj-ea"/>
              </a:rPr>
              <a:t>년 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재학생수의 </a:t>
            </a:r>
            <a:r>
              <a:rPr lang="ko-KR" altLang="en-US" sz="1400" dirty="0">
                <a:solidFill>
                  <a:srgbClr val="FF0000"/>
                </a:solidFill>
                <a:latin typeface="+mj-ea"/>
              </a:rPr>
              <a:t>경우 </a:t>
            </a:r>
            <a:r>
              <a:rPr lang="en-US" altLang="ko-KR" sz="1400" dirty="0">
                <a:solidFill>
                  <a:srgbClr val="FF0000"/>
                </a:solidFill>
                <a:latin typeface="+mj-ea"/>
              </a:rPr>
              <a:t>2012</a:t>
            </a:r>
            <a:r>
              <a:rPr lang="ko-KR" altLang="en-US" sz="1400" dirty="0">
                <a:solidFill>
                  <a:srgbClr val="FF0000"/>
                </a:solidFill>
                <a:latin typeface="+mj-ea"/>
              </a:rPr>
              <a:t>년도에 입학한 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신입생 중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2015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년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12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월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31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일 기준 대학에 재학 중인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/>
            </a:r>
            <a:br>
              <a:rPr lang="en-US" altLang="ko-KR" sz="1400" dirty="0" smtClean="0">
                <a:solidFill>
                  <a:srgbClr val="FF0000"/>
                </a:solidFill>
                <a:latin typeface="+mj-ea"/>
              </a:rPr>
            </a:b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      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학생선수 인원을 입력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. </a:t>
            </a:r>
            <a:r>
              <a:rPr lang="ko-KR" altLang="en-US" sz="1400" dirty="0">
                <a:solidFill>
                  <a:srgbClr val="FF0000"/>
                </a:solidFill>
                <a:latin typeface="+mj-ea"/>
              </a:rPr>
              <a:t>즉</a:t>
            </a:r>
            <a:r>
              <a:rPr lang="en-US" altLang="ko-KR" sz="1400" dirty="0">
                <a:solidFill>
                  <a:srgbClr val="FF0000"/>
                </a:solidFill>
                <a:latin typeface="+mj-ea"/>
              </a:rPr>
              <a:t>, 12</a:t>
            </a:r>
            <a:r>
              <a:rPr lang="ko-KR" altLang="en-US" sz="1400" dirty="0">
                <a:solidFill>
                  <a:srgbClr val="FF0000"/>
                </a:solidFill>
                <a:latin typeface="+mj-ea"/>
              </a:rPr>
              <a:t>학번 입학 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학생선수 중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15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년도에 몇 명의 학생선수가 재학 중인지 입력</a:t>
            </a:r>
            <a:endParaRPr lang="en-US" altLang="ko-KR" sz="1400" dirty="0" smtClean="0">
              <a:solidFill>
                <a:srgbClr val="FF0000"/>
              </a:solidFill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 </a:t>
            </a:r>
          </a:p>
          <a:p>
            <a:pPr algn="l"/>
            <a:r>
              <a:rPr lang="en-US" altLang="ko-KR" sz="1400" dirty="0">
                <a:solidFill>
                  <a:srgbClr val="FF0000"/>
                </a:solidFill>
                <a:latin typeface="+mj-ea"/>
              </a:rPr>
              <a:t>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   *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재학생수 합계는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1-1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에 입력 한 학생선수 인원과 동일 해야 함</a:t>
            </a:r>
            <a:endParaRPr lang="en-US" altLang="ko-KR" sz="1400" dirty="0">
              <a:solidFill>
                <a:srgbClr val="FF0000"/>
              </a:solidFill>
              <a:latin typeface="+mj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77" y="3356992"/>
            <a:ext cx="8759419" cy="3149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260648"/>
            <a:ext cx="8862470" cy="2808312"/>
          </a:xfrm>
          <a:prstGeom prst="rect">
            <a:avLst/>
          </a:prstGeom>
        </p:spPr>
        <p:txBody>
          <a:bodyPr vert="horz" rtlCol="0" anchor="ctr">
            <a:normAutofit fontScale="92500"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2-1</a:t>
            </a:r>
            <a:r>
              <a:rPr lang="en-US" altLang="ko-KR" sz="1400" dirty="0">
                <a:latin typeface="+mj-ea"/>
              </a:rPr>
              <a:t>: </a:t>
            </a:r>
            <a:r>
              <a:rPr lang="ko-KR" altLang="en-US" sz="1400" dirty="0">
                <a:latin typeface="+mj-ea"/>
              </a:rPr>
              <a:t>대학운동부 재학생 </a:t>
            </a:r>
            <a:r>
              <a:rPr lang="ko-KR" altLang="en-US" sz="1400" dirty="0" err="1">
                <a:latin typeface="+mj-ea"/>
              </a:rPr>
              <a:t>충원율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아래 </a:t>
            </a:r>
            <a:r>
              <a:rPr lang="ko-KR" altLang="en-US" sz="1400" dirty="0">
                <a:latin typeface="+mj-ea"/>
              </a:rPr>
              <a:t>입력 예시 화면 </a:t>
            </a:r>
            <a:r>
              <a:rPr lang="ko-KR" altLang="en-US" sz="1400" dirty="0" smtClean="0">
                <a:latin typeface="+mj-ea"/>
              </a:rPr>
              <a:t>참고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입력 예시 내용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2012</a:t>
            </a:r>
            <a:r>
              <a:rPr lang="ko-KR" altLang="en-US" sz="1400" dirty="0" smtClean="0">
                <a:latin typeface="+mj-ea"/>
              </a:rPr>
              <a:t>년에 입학 한 학생선수 </a:t>
            </a:r>
            <a:r>
              <a:rPr lang="en-US" altLang="ko-KR" sz="1400" dirty="0" smtClean="0">
                <a:latin typeface="+mj-ea"/>
              </a:rPr>
              <a:t>25</a:t>
            </a:r>
            <a:r>
              <a:rPr lang="ko-KR" altLang="en-US" sz="1400" dirty="0" smtClean="0">
                <a:latin typeface="+mj-ea"/>
              </a:rPr>
              <a:t>명 중 </a:t>
            </a:r>
            <a:r>
              <a:rPr lang="en-US" altLang="ko-KR" sz="1400" dirty="0" smtClean="0">
                <a:latin typeface="+mj-ea"/>
              </a:rPr>
              <a:t>2015</a:t>
            </a:r>
            <a:r>
              <a:rPr lang="ko-KR" altLang="en-US" sz="1400" dirty="0" smtClean="0">
                <a:latin typeface="+mj-ea"/>
              </a:rPr>
              <a:t>년 </a:t>
            </a:r>
            <a:r>
              <a:rPr lang="en-US" altLang="ko-KR" sz="1400" dirty="0" smtClean="0">
                <a:latin typeface="+mj-ea"/>
              </a:rPr>
              <a:t>12</a:t>
            </a:r>
            <a:r>
              <a:rPr lang="ko-KR" altLang="en-US" sz="1400" dirty="0" smtClean="0">
                <a:latin typeface="+mj-ea"/>
              </a:rPr>
              <a:t>월 </a:t>
            </a:r>
            <a:r>
              <a:rPr lang="en-US" altLang="ko-KR" sz="1400" dirty="0" smtClean="0">
                <a:latin typeface="+mj-ea"/>
              </a:rPr>
              <a:t>31</a:t>
            </a:r>
            <a:r>
              <a:rPr lang="ko-KR" altLang="en-US" sz="1400" dirty="0" smtClean="0">
                <a:latin typeface="+mj-ea"/>
              </a:rPr>
              <a:t>일을 기준으로 총 </a:t>
            </a:r>
            <a:r>
              <a:rPr lang="en-US" altLang="ko-KR" sz="1400" dirty="0" smtClean="0">
                <a:latin typeface="+mj-ea"/>
              </a:rPr>
              <a:t>20</a:t>
            </a:r>
            <a:r>
              <a:rPr lang="ko-KR" altLang="en-US" sz="1400" dirty="0" smtClean="0">
                <a:latin typeface="+mj-ea"/>
              </a:rPr>
              <a:t>명이 재학 중이며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3</a:t>
            </a:r>
            <a:r>
              <a:rPr lang="ko-KR" altLang="en-US" sz="1400" dirty="0" smtClean="0">
                <a:latin typeface="+mj-ea"/>
              </a:rPr>
              <a:t>명은 </a:t>
            </a:r>
            <a:r>
              <a:rPr lang="ko-KR" altLang="en-US" sz="1400" dirty="0" smtClean="0">
                <a:latin typeface="+mj-ea"/>
              </a:rPr>
              <a:t>프로 또는 </a:t>
            </a:r>
            <a:r>
              <a:rPr lang="ko-KR" altLang="en-US" sz="1400" dirty="0" err="1" smtClean="0">
                <a:latin typeface="+mj-ea"/>
              </a:rPr>
              <a:t>실업팀</a:t>
            </a:r>
            <a:r>
              <a:rPr lang="ko-KR" altLang="en-US" sz="1400" dirty="0" smtClean="0">
                <a:latin typeface="+mj-ea"/>
              </a:rPr>
              <a:t> 진출을 위해 휴학 및 자퇴 함</a:t>
            </a:r>
            <a:r>
              <a:rPr lang="en-US" altLang="ko-KR" sz="1400" dirty="0" smtClean="0">
                <a:latin typeface="+mj-ea"/>
              </a:rPr>
              <a:t>. 2</a:t>
            </a:r>
            <a:r>
              <a:rPr lang="ko-KR" altLang="en-US" sz="1400" dirty="0" smtClean="0">
                <a:latin typeface="+mj-ea"/>
              </a:rPr>
              <a:t>명은 중도포기자 또는 기타 사유로 휴학 및 </a:t>
            </a:r>
            <a:r>
              <a:rPr lang="en-US" altLang="ko-KR" sz="1400" dirty="0">
                <a:latin typeface="+mj-ea"/>
              </a:rPr>
              <a:t/>
            </a:r>
            <a:br>
              <a:rPr lang="en-US" altLang="ko-KR" sz="1400" dirty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자퇴를 함</a:t>
            </a:r>
            <a:r>
              <a:rPr lang="en-US" altLang="ko-KR" sz="1400" dirty="0" smtClean="0">
                <a:latin typeface="+mj-ea"/>
              </a:rPr>
              <a:t>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휴학 및 자퇴 인원에는 반드시 프로 또는 </a:t>
            </a:r>
            <a:r>
              <a:rPr lang="ko-KR" altLang="en-US" sz="1400" dirty="0" err="1" smtClean="0">
                <a:latin typeface="+mj-ea"/>
              </a:rPr>
              <a:t>실업팀</a:t>
            </a:r>
            <a:r>
              <a:rPr lang="ko-KR" altLang="en-US" sz="1400" dirty="0" smtClean="0">
                <a:latin typeface="+mj-ea"/>
              </a:rPr>
              <a:t> 진출을 위해 휴학 및 자퇴 한 인원만 기입 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중도포기자 또는 기타 사유의 인원은 기입 불가</a:t>
            </a:r>
            <a:r>
              <a:rPr lang="ko-KR" altLang="en-US" sz="1400" dirty="0" smtClean="0">
                <a:latin typeface="+mj-ea"/>
              </a:rPr>
              <a:t> 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30" y="3068960"/>
            <a:ext cx="8754966" cy="353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9999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 txBox="1">
            <a:spLocks/>
          </p:cNvSpPr>
          <p:nvPr/>
        </p:nvSpPr>
        <p:spPr>
          <a:xfrm>
            <a:off x="277077" y="404664"/>
            <a:ext cx="8554805" cy="1584176"/>
          </a:xfrm>
          <a:prstGeom prst="rect">
            <a:avLst/>
          </a:prstGeom>
        </p:spPr>
        <p:txBody>
          <a:bodyPr vert="horz" rtlCol="0" anchor="ctr">
            <a:normAutofit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>
                <a:latin typeface="+mj-ea"/>
              </a:rPr>
              <a:t> ”(</a:t>
            </a:r>
            <a:r>
              <a:rPr lang="ko-KR" altLang="en-US" sz="1400" dirty="0">
                <a:latin typeface="+mj-ea"/>
              </a:rPr>
              <a:t>계속</a:t>
            </a:r>
            <a:r>
              <a:rPr lang="en-US" altLang="ko-KR" sz="1400" dirty="0">
                <a:latin typeface="+mj-ea"/>
              </a:rPr>
              <a:t>)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2-2: </a:t>
            </a:r>
            <a:r>
              <a:rPr lang="ko-KR" altLang="en-US" sz="1400" dirty="0" smtClean="0">
                <a:latin typeface="+mj-ea"/>
              </a:rPr>
              <a:t>대학운동부 학생관리 및 지원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r>
              <a:rPr lang="en-US" altLang="ko-KR" sz="1400" dirty="0" smtClean="0">
                <a:latin typeface="+mj-ea"/>
              </a:rPr>
              <a:t>-</a:t>
            </a:r>
            <a:r>
              <a:rPr lang="ko-KR" altLang="en-US" sz="1400" dirty="0" smtClean="0">
                <a:latin typeface="+mj-ea"/>
              </a:rPr>
              <a:t>학생선수 전용 해당 항목은 학생선수만을 위해 따로 개설된 프로그램 및 시스템만 인정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</a:t>
            </a:r>
            <a:r>
              <a:rPr lang="ko-KR" altLang="en-US" sz="1400" dirty="0" smtClean="0">
                <a:latin typeface="+mj-ea"/>
              </a:rPr>
              <a:t>대학운동부 학생관리 및 지원부서는 체육관련 전담부서가 아니어도 인정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21506" name="Picture 2" descr="C:\Users\강민\Desktop\2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23" y="2204864"/>
            <a:ext cx="8554805" cy="4394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6942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77077" y="404664"/>
            <a:ext cx="8554805" cy="1584176"/>
          </a:xfrm>
          <a:prstGeom prst="rect">
            <a:avLst/>
          </a:prstGeom>
        </p:spPr>
        <p:txBody>
          <a:bodyPr vert="horz" rtlCol="0" anchor="ctr">
            <a:normAutofit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>
                <a:latin typeface="+mj-ea"/>
              </a:rPr>
              <a:t> ”(</a:t>
            </a:r>
            <a:r>
              <a:rPr lang="ko-KR" altLang="en-US" sz="1400" dirty="0">
                <a:latin typeface="+mj-ea"/>
              </a:rPr>
              <a:t>계속</a:t>
            </a:r>
            <a:r>
              <a:rPr lang="en-US" altLang="ko-KR" sz="1400" dirty="0">
                <a:latin typeface="+mj-ea"/>
              </a:rPr>
              <a:t>)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2-3: </a:t>
            </a:r>
            <a:r>
              <a:rPr lang="ko-KR" altLang="en-US" sz="1400" dirty="0" smtClean="0">
                <a:latin typeface="+mj-ea"/>
              </a:rPr>
              <a:t>대학운동부 학생선수 학업성취도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r>
              <a:rPr lang="en-US" altLang="ko-KR" sz="1400" dirty="0" smtClean="0">
                <a:latin typeface="+mj-ea"/>
              </a:rPr>
              <a:t>-A, B, C, D, F </a:t>
            </a:r>
            <a:r>
              <a:rPr lang="ko-KR" altLang="en-US" sz="1400" dirty="0" smtClean="0">
                <a:latin typeface="+mj-ea"/>
              </a:rPr>
              <a:t>학점 학생선수 인원의 합계가 대학운동부 학생선수 인원과 같아야 함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</a:t>
            </a:r>
            <a:r>
              <a:rPr lang="ko-KR" altLang="en-US" sz="1400" dirty="0">
                <a:latin typeface="+mj-ea"/>
              </a:rPr>
              <a:t>해당사항이 없는 항목은 </a:t>
            </a:r>
            <a:r>
              <a:rPr lang="en-US" altLang="ko-KR" sz="1400" dirty="0">
                <a:latin typeface="+mj-ea"/>
              </a:rPr>
              <a:t>“</a:t>
            </a:r>
            <a:r>
              <a:rPr lang="en-US" altLang="ko-KR" sz="1400" dirty="0">
                <a:solidFill>
                  <a:srgbClr val="FF0000"/>
                </a:solidFill>
                <a:latin typeface="+mj-ea"/>
              </a:rPr>
              <a:t>0</a:t>
            </a:r>
            <a:r>
              <a:rPr lang="en-US" altLang="ko-KR" sz="1400" dirty="0">
                <a:latin typeface="+mj-ea"/>
              </a:rPr>
              <a:t>”</a:t>
            </a:r>
            <a:r>
              <a:rPr lang="ko-KR" altLang="en-US" sz="1400" dirty="0">
                <a:latin typeface="+mj-ea"/>
              </a:rPr>
              <a:t>으로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77" y="2132856"/>
            <a:ext cx="8759419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369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260648"/>
            <a:ext cx="8554805" cy="2376264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2-3</a:t>
            </a:r>
            <a:r>
              <a:rPr lang="en-US" altLang="ko-KR" sz="1400" dirty="0">
                <a:latin typeface="+mj-ea"/>
              </a:rPr>
              <a:t>: </a:t>
            </a:r>
            <a:r>
              <a:rPr lang="ko-KR" altLang="en-US" sz="1400" dirty="0">
                <a:latin typeface="+mj-ea"/>
              </a:rPr>
              <a:t>대학운동부 학생선수 </a:t>
            </a:r>
            <a:r>
              <a:rPr lang="ko-KR" altLang="en-US" sz="1400" dirty="0" smtClean="0">
                <a:latin typeface="+mj-ea"/>
              </a:rPr>
              <a:t>학업성취도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>
                <a:latin typeface="+mj-ea"/>
              </a:rPr>
              <a:t>아래 입력 예시 화면 </a:t>
            </a:r>
            <a:r>
              <a:rPr lang="ko-KR" altLang="en-US" sz="1400" dirty="0" smtClean="0">
                <a:latin typeface="+mj-ea"/>
              </a:rPr>
              <a:t>참고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입력 예시 내용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대학운동부 학생선수 총 인원은 </a:t>
            </a:r>
            <a:r>
              <a:rPr lang="en-US" altLang="ko-KR" sz="1400" dirty="0" smtClean="0">
                <a:latin typeface="+mj-ea"/>
              </a:rPr>
              <a:t>90</a:t>
            </a:r>
            <a:r>
              <a:rPr lang="ko-KR" altLang="en-US" sz="1400" dirty="0" smtClean="0">
                <a:latin typeface="+mj-ea"/>
              </a:rPr>
              <a:t>명이며 </a:t>
            </a:r>
            <a:r>
              <a:rPr lang="en-US" altLang="ko-KR" sz="1400" dirty="0" smtClean="0">
                <a:latin typeface="+mj-ea"/>
              </a:rPr>
              <a:t>A</a:t>
            </a:r>
            <a:r>
              <a:rPr lang="ko-KR" altLang="en-US" sz="1400" dirty="0" smtClean="0">
                <a:latin typeface="+mj-ea"/>
              </a:rPr>
              <a:t>학점 </a:t>
            </a:r>
            <a:r>
              <a:rPr lang="en-US" altLang="ko-KR" sz="1400" dirty="0" smtClean="0">
                <a:latin typeface="+mj-ea"/>
              </a:rPr>
              <a:t>3</a:t>
            </a:r>
            <a:r>
              <a:rPr lang="ko-KR" altLang="en-US" sz="1400" dirty="0" smtClean="0">
                <a:latin typeface="+mj-ea"/>
              </a:rPr>
              <a:t>명</a:t>
            </a:r>
            <a:r>
              <a:rPr lang="en-US" altLang="ko-KR" sz="1400" dirty="0" smtClean="0">
                <a:latin typeface="+mj-ea"/>
              </a:rPr>
              <a:t>, B</a:t>
            </a:r>
            <a:r>
              <a:rPr lang="ko-KR" altLang="en-US" sz="1400" dirty="0" smtClean="0">
                <a:latin typeface="+mj-ea"/>
              </a:rPr>
              <a:t>학점 </a:t>
            </a:r>
            <a:r>
              <a:rPr lang="en-US" altLang="ko-KR" sz="1400" dirty="0" smtClean="0">
                <a:latin typeface="+mj-ea"/>
              </a:rPr>
              <a:t>7</a:t>
            </a:r>
            <a:r>
              <a:rPr lang="ko-KR" altLang="en-US" sz="1400" dirty="0" smtClean="0">
                <a:latin typeface="+mj-ea"/>
              </a:rPr>
              <a:t>명</a:t>
            </a:r>
            <a:r>
              <a:rPr lang="en-US" altLang="ko-KR" sz="1400" dirty="0" smtClean="0">
                <a:latin typeface="+mj-ea"/>
              </a:rPr>
              <a:t>, C</a:t>
            </a:r>
            <a:r>
              <a:rPr lang="ko-KR" altLang="en-US" sz="1400" dirty="0" smtClean="0">
                <a:latin typeface="+mj-ea"/>
              </a:rPr>
              <a:t>학점 </a:t>
            </a:r>
            <a:r>
              <a:rPr lang="en-US" altLang="ko-KR" sz="1400" dirty="0">
                <a:latin typeface="+mj-ea"/>
              </a:rPr>
              <a:t>5</a:t>
            </a:r>
            <a:r>
              <a:rPr lang="en-US" altLang="ko-KR" sz="1400" dirty="0" smtClean="0">
                <a:latin typeface="+mj-ea"/>
              </a:rPr>
              <a:t>0</a:t>
            </a:r>
            <a:r>
              <a:rPr lang="ko-KR" altLang="en-US" sz="1400" dirty="0" smtClean="0">
                <a:latin typeface="+mj-ea"/>
              </a:rPr>
              <a:t>명</a:t>
            </a:r>
            <a:r>
              <a:rPr lang="en-US" altLang="ko-KR" sz="1400" dirty="0" smtClean="0">
                <a:latin typeface="+mj-ea"/>
              </a:rPr>
              <a:t>, D</a:t>
            </a:r>
            <a:r>
              <a:rPr lang="ko-KR" altLang="en-US" sz="1400" dirty="0" smtClean="0">
                <a:latin typeface="+mj-ea"/>
              </a:rPr>
              <a:t>학점 </a:t>
            </a:r>
            <a:r>
              <a:rPr lang="en-US" altLang="ko-KR" sz="1400" dirty="0" smtClean="0">
                <a:latin typeface="+mj-ea"/>
              </a:rPr>
              <a:t>10</a:t>
            </a:r>
            <a:r>
              <a:rPr lang="ko-KR" altLang="en-US" sz="1400" dirty="0" smtClean="0">
                <a:latin typeface="+mj-ea"/>
              </a:rPr>
              <a:t>명</a:t>
            </a:r>
            <a:r>
              <a:rPr lang="en-US" altLang="ko-KR" sz="1400" dirty="0" smtClean="0">
                <a:latin typeface="+mj-ea"/>
              </a:rPr>
              <a:t>,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F</a:t>
            </a:r>
            <a:r>
              <a:rPr lang="ko-KR" altLang="en-US" sz="1400" dirty="0" smtClean="0">
                <a:latin typeface="+mj-ea"/>
              </a:rPr>
              <a:t>학점 </a:t>
            </a:r>
            <a:r>
              <a:rPr lang="en-US" altLang="ko-KR" sz="1400" dirty="0" smtClean="0">
                <a:latin typeface="+mj-ea"/>
              </a:rPr>
              <a:t>20</a:t>
            </a:r>
            <a:r>
              <a:rPr lang="ko-KR" altLang="en-US" sz="1400" dirty="0" smtClean="0">
                <a:latin typeface="+mj-ea"/>
              </a:rPr>
              <a:t>명인 경우를 입력 한 내용</a:t>
            </a:r>
            <a:r>
              <a:rPr lang="en-US" altLang="ko-KR" sz="1400" dirty="0" smtClean="0">
                <a:latin typeface="+mj-ea"/>
              </a:rPr>
              <a:t>(3</a:t>
            </a:r>
            <a:r>
              <a:rPr lang="ko-KR" altLang="en-US" sz="1400" dirty="0" smtClean="0">
                <a:latin typeface="+mj-ea"/>
              </a:rPr>
              <a:t>명</a:t>
            </a:r>
            <a:r>
              <a:rPr lang="en-US" altLang="ko-KR" sz="1400" dirty="0" smtClean="0">
                <a:latin typeface="+mj-ea"/>
              </a:rPr>
              <a:t>+7</a:t>
            </a:r>
            <a:r>
              <a:rPr lang="ko-KR" altLang="en-US" sz="1400" dirty="0" smtClean="0">
                <a:latin typeface="+mj-ea"/>
              </a:rPr>
              <a:t>명</a:t>
            </a:r>
            <a:r>
              <a:rPr lang="en-US" altLang="ko-KR" sz="1400" dirty="0" smtClean="0">
                <a:latin typeface="+mj-ea"/>
              </a:rPr>
              <a:t>+50</a:t>
            </a:r>
            <a:r>
              <a:rPr lang="ko-KR" altLang="en-US" sz="1400" dirty="0" smtClean="0">
                <a:latin typeface="+mj-ea"/>
              </a:rPr>
              <a:t>명</a:t>
            </a:r>
            <a:r>
              <a:rPr lang="en-US" altLang="ko-KR" sz="1400" dirty="0" smtClean="0">
                <a:latin typeface="+mj-ea"/>
              </a:rPr>
              <a:t>+10</a:t>
            </a:r>
            <a:r>
              <a:rPr lang="ko-KR" altLang="en-US" sz="1400" dirty="0" smtClean="0">
                <a:latin typeface="+mj-ea"/>
              </a:rPr>
              <a:t>명</a:t>
            </a:r>
            <a:r>
              <a:rPr lang="en-US" altLang="ko-KR" sz="1400" dirty="0" smtClean="0">
                <a:latin typeface="+mj-ea"/>
              </a:rPr>
              <a:t>+20</a:t>
            </a:r>
            <a:r>
              <a:rPr lang="ko-KR" altLang="en-US" sz="1400" dirty="0" smtClean="0">
                <a:latin typeface="+mj-ea"/>
              </a:rPr>
              <a:t>명</a:t>
            </a:r>
            <a:r>
              <a:rPr lang="en-US" altLang="ko-KR" sz="1400" dirty="0" smtClean="0">
                <a:latin typeface="+mj-ea"/>
              </a:rPr>
              <a:t>=90</a:t>
            </a:r>
            <a:r>
              <a:rPr lang="ko-KR" altLang="en-US" sz="1400" dirty="0" smtClean="0">
                <a:latin typeface="+mj-ea"/>
              </a:rPr>
              <a:t>명</a:t>
            </a:r>
            <a:r>
              <a:rPr lang="en-US" altLang="ko-KR" sz="1400" dirty="0" smtClean="0">
                <a:latin typeface="+mj-ea"/>
              </a:rPr>
              <a:t>)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2016</a:t>
            </a:r>
            <a:r>
              <a:rPr lang="ko-KR" altLang="en-US" sz="1400" dirty="0" smtClean="0">
                <a:latin typeface="+mj-ea"/>
              </a:rPr>
              <a:t>년 </a:t>
            </a:r>
            <a:r>
              <a:rPr lang="en-US" altLang="ko-KR" sz="1400" dirty="0" smtClean="0">
                <a:latin typeface="+mj-ea"/>
              </a:rPr>
              <a:t>2</a:t>
            </a:r>
            <a:r>
              <a:rPr lang="ko-KR" altLang="en-US" sz="1400" dirty="0" smtClean="0">
                <a:latin typeface="+mj-ea"/>
              </a:rPr>
              <a:t>월에 졸업한 학생선수는 </a:t>
            </a:r>
            <a:r>
              <a:rPr lang="en-US" altLang="ko-KR" sz="1400" dirty="0" smtClean="0">
                <a:latin typeface="+mj-ea"/>
              </a:rPr>
              <a:t>15</a:t>
            </a:r>
            <a:r>
              <a:rPr lang="ko-KR" altLang="en-US" sz="1400" dirty="0" smtClean="0">
                <a:latin typeface="+mj-ea"/>
              </a:rPr>
              <a:t>명이며 그 중 휴학이나 졸업유예 등의 사유 없이 정규학기 이내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졸업한 학생선수는 </a:t>
            </a:r>
            <a:r>
              <a:rPr lang="en-US" altLang="ko-KR" sz="1400" dirty="0" smtClean="0">
                <a:latin typeface="+mj-ea"/>
              </a:rPr>
              <a:t>12</a:t>
            </a:r>
            <a:r>
              <a:rPr lang="ko-KR" altLang="en-US" sz="1400" dirty="0" smtClean="0">
                <a:latin typeface="+mj-ea"/>
              </a:rPr>
              <a:t>명인 경우를 입력 한 내용 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53" y="2636912"/>
            <a:ext cx="8842065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108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77077" y="404664"/>
            <a:ext cx="8554805" cy="201622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>
                <a:latin typeface="+mj-ea"/>
              </a:rPr>
              <a:t> ”(</a:t>
            </a:r>
            <a:r>
              <a:rPr lang="ko-KR" altLang="en-US" sz="1400" dirty="0">
                <a:latin typeface="+mj-ea"/>
              </a:rPr>
              <a:t>계속</a:t>
            </a:r>
            <a:r>
              <a:rPr lang="en-US" altLang="ko-KR" sz="1400" dirty="0">
                <a:latin typeface="+mj-ea"/>
              </a:rPr>
              <a:t>)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2-4: </a:t>
            </a:r>
            <a:r>
              <a:rPr lang="ko-KR" altLang="en-US" sz="1400" dirty="0" smtClean="0">
                <a:latin typeface="+mj-ea"/>
              </a:rPr>
              <a:t>대학운동부 취업률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r>
              <a:rPr lang="en-US" altLang="ko-KR" sz="1400" dirty="0" smtClean="0">
                <a:latin typeface="+mj-ea"/>
              </a:rPr>
              <a:t>-</a:t>
            </a:r>
            <a:r>
              <a:rPr lang="ko-KR" altLang="en-US" sz="1400" dirty="0" smtClean="0">
                <a:latin typeface="+mj-ea"/>
              </a:rPr>
              <a:t>취업인원 및 평가대상 제외 인원의 경우 증빙이 가능한 인원만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</a:t>
            </a:r>
            <a:r>
              <a:rPr lang="ko-KR" altLang="en-US" sz="1400" dirty="0">
                <a:latin typeface="+mj-ea"/>
              </a:rPr>
              <a:t>해당사항이 없는 항목은 </a:t>
            </a:r>
            <a:r>
              <a:rPr lang="en-US" altLang="ko-KR" sz="1400" dirty="0">
                <a:latin typeface="+mj-ea"/>
              </a:rPr>
              <a:t>“</a:t>
            </a:r>
            <a:r>
              <a:rPr lang="en-US" altLang="ko-KR" sz="1400" dirty="0">
                <a:solidFill>
                  <a:srgbClr val="FF0000"/>
                </a:solidFill>
                <a:latin typeface="+mj-ea"/>
              </a:rPr>
              <a:t>0</a:t>
            </a:r>
            <a:r>
              <a:rPr lang="en-US" altLang="ko-KR" sz="1400" dirty="0">
                <a:latin typeface="+mj-ea"/>
              </a:rPr>
              <a:t>”</a:t>
            </a:r>
            <a:r>
              <a:rPr lang="ko-KR" altLang="en-US" sz="1400" dirty="0">
                <a:latin typeface="+mj-ea"/>
              </a:rPr>
              <a:t>으로 </a:t>
            </a:r>
            <a:r>
              <a:rPr lang="ko-KR" altLang="en-US" sz="1400" dirty="0" smtClean="0">
                <a:latin typeface="+mj-ea"/>
              </a:rPr>
              <a:t>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-2016</a:t>
            </a:r>
            <a:r>
              <a:rPr lang="ko-KR" altLang="en-US" sz="1400" dirty="0" smtClean="0">
                <a:latin typeface="+mj-ea"/>
              </a:rPr>
              <a:t>년 </a:t>
            </a:r>
            <a:r>
              <a:rPr lang="en-US" altLang="ko-KR" sz="1400" dirty="0" smtClean="0">
                <a:latin typeface="+mj-ea"/>
              </a:rPr>
              <a:t>2</a:t>
            </a:r>
            <a:r>
              <a:rPr lang="ko-KR" altLang="en-US" sz="1400" dirty="0" smtClean="0">
                <a:latin typeface="+mj-ea"/>
              </a:rPr>
              <a:t>월에 졸업한 학생선수를 대상으로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77" y="2492896"/>
            <a:ext cx="8866923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368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476672"/>
            <a:ext cx="8554805" cy="2294012"/>
          </a:xfrm>
          <a:prstGeom prst="rect">
            <a:avLst/>
          </a:prstGeom>
        </p:spPr>
        <p:txBody>
          <a:bodyPr vert="horz" rtlCol="0" anchor="ctr">
            <a:normAutofit fontScale="925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>
                <a:latin typeface="+mj-ea"/>
              </a:rPr>
              <a:t>2-4: </a:t>
            </a:r>
            <a:r>
              <a:rPr lang="ko-KR" altLang="en-US" sz="1400" dirty="0">
                <a:latin typeface="+mj-ea"/>
              </a:rPr>
              <a:t>대학운동부 </a:t>
            </a:r>
            <a:r>
              <a:rPr lang="ko-KR" altLang="en-US" sz="1400" dirty="0" smtClean="0">
                <a:latin typeface="+mj-ea"/>
              </a:rPr>
              <a:t>취업률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>
                <a:latin typeface="+mj-ea"/>
              </a:rPr>
              <a:t>아래 입력 예시 화면 </a:t>
            </a:r>
            <a:r>
              <a:rPr lang="ko-KR" altLang="en-US" sz="1400" dirty="0" smtClean="0">
                <a:latin typeface="+mj-ea"/>
              </a:rPr>
              <a:t>참고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입력 예시 내용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2016</a:t>
            </a:r>
            <a:r>
              <a:rPr lang="ko-KR" altLang="en-US" sz="1400" dirty="0" smtClean="0">
                <a:latin typeface="+mj-ea"/>
              </a:rPr>
              <a:t>년 </a:t>
            </a:r>
            <a:r>
              <a:rPr lang="en-US" altLang="ko-KR" sz="1400" dirty="0" smtClean="0">
                <a:latin typeface="+mj-ea"/>
              </a:rPr>
              <a:t>2</a:t>
            </a:r>
            <a:r>
              <a:rPr lang="ko-KR" altLang="en-US" sz="1400" dirty="0" smtClean="0">
                <a:latin typeface="+mj-ea"/>
              </a:rPr>
              <a:t>월에 졸업한 학생은 총 </a:t>
            </a:r>
            <a:r>
              <a:rPr lang="en-US" altLang="ko-KR" sz="1400" dirty="0" smtClean="0">
                <a:latin typeface="+mj-ea"/>
              </a:rPr>
              <a:t>14</a:t>
            </a:r>
            <a:r>
              <a:rPr lang="ko-KR" altLang="en-US" sz="1400" dirty="0" smtClean="0">
                <a:latin typeface="+mj-ea"/>
              </a:rPr>
              <a:t>명이며 이중 </a:t>
            </a:r>
            <a:r>
              <a:rPr lang="en-US" altLang="ko-KR" sz="1400" dirty="0" smtClean="0">
                <a:latin typeface="+mj-ea"/>
              </a:rPr>
              <a:t>10</a:t>
            </a:r>
            <a:r>
              <a:rPr lang="ko-KR" altLang="en-US" sz="1400" dirty="0" smtClean="0">
                <a:latin typeface="+mj-ea"/>
              </a:rPr>
              <a:t>명은 취업을 하였고</a:t>
            </a:r>
            <a:r>
              <a:rPr lang="en-US" altLang="ko-KR" sz="1400" dirty="0" smtClean="0">
                <a:latin typeface="+mj-ea"/>
              </a:rPr>
              <a:t>, 2</a:t>
            </a:r>
            <a:r>
              <a:rPr lang="ko-KR" altLang="en-US" sz="1400" dirty="0" smtClean="0">
                <a:latin typeface="+mj-ea"/>
              </a:rPr>
              <a:t>명은 군입대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smtClean="0">
                <a:latin typeface="+mj-ea"/>
              </a:rPr>
              <a:t>일반</a:t>
            </a:r>
            <a:r>
              <a:rPr lang="en-US" altLang="ko-KR" sz="1400" dirty="0" smtClean="0">
                <a:latin typeface="+mj-ea"/>
              </a:rPr>
              <a:t>),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대학원 진학</a:t>
            </a:r>
            <a:r>
              <a:rPr lang="en-US" altLang="ko-KR" sz="1400" dirty="0" smtClean="0">
                <a:latin typeface="+mj-ea"/>
              </a:rPr>
              <a:t>,</a:t>
            </a:r>
            <a:r>
              <a:rPr lang="en-US" altLang="ko-KR" sz="1400" dirty="0" smtClean="0">
                <a:latin typeface="+mj-ea"/>
              </a:rPr>
              <a:t>2</a:t>
            </a:r>
            <a:r>
              <a:rPr lang="en-US" altLang="ko-KR" sz="1200" dirty="0" smtClean="0">
                <a:effectLst/>
              </a:rPr>
              <a:t>·</a:t>
            </a:r>
            <a:r>
              <a:rPr lang="en-US" altLang="ko-KR" sz="1400" dirty="0" smtClean="0">
                <a:latin typeface="+mj-ea"/>
              </a:rPr>
              <a:t>3</a:t>
            </a:r>
            <a:r>
              <a:rPr lang="ko-KR" altLang="en-US" sz="1400" dirty="0" smtClean="0">
                <a:latin typeface="+mj-ea"/>
              </a:rPr>
              <a:t>년제 대학에서 </a:t>
            </a:r>
            <a:r>
              <a:rPr lang="en-US" altLang="ko-KR" sz="1400" dirty="0" smtClean="0">
                <a:latin typeface="+mj-ea"/>
              </a:rPr>
              <a:t>4</a:t>
            </a:r>
            <a:r>
              <a:rPr lang="ko-KR" altLang="en-US" sz="1400" dirty="0" smtClean="0">
                <a:latin typeface="+mj-ea"/>
              </a:rPr>
              <a:t>년제 대학으로 편입</a:t>
            </a:r>
            <a:r>
              <a:rPr lang="en-US" altLang="ko-KR" sz="1400" dirty="0" smtClean="0">
                <a:latin typeface="+mj-ea"/>
              </a:rPr>
              <a:t>, </a:t>
            </a:r>
            <a:r>
              <a:rPr lang="ko-KR" altLang="en-US" sz="1400" dirty="0" smtClean="0">
                <a:latin typeface="+mj-ea"/>
              </a:rPr>
              <a:t>유학 등의 사유로 평가 대상인원이며</a:t>
            </a:r>
            <a:r>
              <a:rPr lang="en-US" altLang="ko-KR" sz="1400" dirty="0" smtClean="0">
                <a:latin typeface="+mj-ea"/>
              </a:rPr>
              <a:t>, 2</a:t>
            </a:r>
            <a:r>
              <a:rPr lang="ko-KR" altLang="en-US" sz="1400" dirty="0" smtClean="0">
                <a:latin typeface="+mj-ea"/>
              </a:rPr>
              <a:t>명은 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err="1" smtClean="0">
                <a:latin typeface="+mj-ea"/>
              </a:rPr>
              <a:t>미취업</a:t>
            </a:r>
            <a:r>
              <a:rPr lang="ko-KR" altLang="en-US" sz="1400" dirty="0" smtClean="0">
                <a:latin typeface="+mj-ea"/>
              </a:rPr>
              <a:t> 또는 증빙불가에 따라 </a:t>
            </a:r>
            <a:r>
              <a:rPr lang="ko-KR" altLang="en-US" sz="1400" dirty="0" err="1" smtClean="0">
                <a:latin typeface="+mj-ea"/>
              </a:rPr>
              <a:t>미입력</a:t>
            </a:r>
            <a:r>
              <a:rPr lang="ko-KR" altLang="en-US" sz="1400" dirty="0" smtClean="0">
                <a:latin typeface="+mj-ea"/>
              </a:rPr>
              <a:t> 함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04" y="2636912"/>
            <a:ext cx="8724592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3983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77077" y="404664"/>
            <a:ext cx="8554805" cy="1584176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>
                <a:latin typeface="+mj-ea"/>
              </a:rPr>
              <a:t> ”(</a:t>
            </a:r>
            <a:r>
              <a:rPr lang="ko-KR" altLang="en-US" sz="1400" dirty="0">
                <a:latin typeface="+mj-ea"/>
              </a:rPr>
              <a:t>계속</a:t>
            </a:r>
            <a:r>
              <a:rPr lang="en-US" altLang="ko-KR" sz="1400" dirty="0">
                <a:latin typeface="+mj-ea"/>
              </a:rPr>
              <a:t>)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2-5: </a:t>
            </a:r>
            <a:r>
              <a:rPr lang="ko-KR" altLang="en-US" sz="1400" dirty="0" smtClean="0">
                <a:latin typeface="+mj-ea"/>
              </a:rPr>
              <a:t>학생선수 입시전형 적정성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err="1" smtClean="0">
                <a:latin typeface="+mj-ea"/>
              </a:rPr>
              <a:t>가산점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r>
              <a:rPr lang="en-US" altLang="ko-KR" sz="1400" dirty="0" smtClean="0">
                <a:latin typeface="+mj-ea"/>
              </a:rPr>
              <a:t>-</a:t>
            </a:r>
            <a:r>
              <a:rPr lang="ko-KR" altLang="en-US" sz="1400" dirty="0" smtClean="0">
                <a:latin typeface="+mj-ea"/>
              </a:rPr>
              <a:t>체육특기자 전형이 없는 대학의 경우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체육특기자 전형여부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항목</a:t>
            </a:r>
            <a:r>
              <a:rPr lang="en-US" altLang="ko-KR" sz="1400" dirty="0" smtClean="0">
                <a:latin typeface="+mj-ea"/>
              </a:rPr>
              <a:t> 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무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선택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</a:t>
            </a:r>
            <a:r>
              <a:rPr lang="ko-KR" altLang="en-US" sz="1400" dirty="0" smtClean="0">
                <a:latin typeface="+mj-ea"/>
              </a:rPr>
              <a:t>체육특기자 전형이 있는 대학의 경우 해당 항목의 반영 여부 체크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-</a:t>
            </a:r>
            <a:r>
              <a:rPr lang="ko-KR" altLang="en-US" sz="1400" dirty="0" smtClean="0">
                <a:latin typeface="+mj-ea"/>
              </a:rPr>
              <a:t>반영 비율에 관계없이 반영을 하는 항목의 경우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유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선택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77" y="2204864"/>
            <a:ext cx="8759419" cy="4280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4807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476672"/>
            <a:ext cx="8554805" cy="144016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>
                <a:latin typeface="+mj-ea"/>
              </a:rPr>
              <a:t>2-5: </a:t>
            </a:r>
            <a:r>
              <a:rPr lang="ko-KR" altLang="en-US" sz="1400" dirty="0">
                <a:latin typeface="+mj-ea"/>
              </a:rPr>
              <a:t>학생선수 입시전형 적정성</a:t>
            </a:r>
            <a:r>
              <a:rPr lang="en-US" altLang="ko-KR" sz="1400" dirty="0">
                <a:latin typeface="+mj-ea"/>
              </a:rPr>
              <a:t>(</a:t>
            </a:r>
            <a:r>
              <a:rPr lang="ko-KR" altLang="en-US" sz="1400" dirty="0" err="1">
                <a:latin typeface="+mj-ea"/>
              </a:rPr>
              <a:t>가산점</a:t>
            </a:r>
            <a:r>
              <a:rPr lang="en-US" altLang="ko-KR" sz="1400" dirty="0">
                <a:latin typeface="+mj-ea"/>
              </a:rPr>
              <a:t>)</a:t>
            </a: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>
                <a:latin typeface="+mj-ea"/>
              </a:rPr>
              <a:t>아래 입력 예시 화면 </a:t>
            </a:r>
            <a:r>
              <a:rPr lang="ko-KR" altLang="en-US" sz="1400" dirty="0" smtClean="0">
                <a:latin typeface="+mj-ea"/>
              </a:rPr>
              <a:t>참고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8840"/>
            <a:ext cx="8712968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6065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476672"/>
            <a:ext cx="8554805" cy="1656184"/>
          </a:xfrm>
          <a:prstGeom prst="rect">
            <a:avLst/>
          </a:prstGeom>
        </p:spPr>
        <p:txBody>
          <a:bodyPr vert="horz" rtlCol="0" anchor="ctr">
            <a:normAutofit fontScale="77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평가영역 </a:t>
            </a:r>
            <a:r>
              <a:rPr lang="en-US" altLang="ko-KR" sz="1400" dirty="0" smtClean="0">
                <a:latin typeface="+mj-ea"/>
              </a:rPr>
              <a:t>2-1</a:t>
            </a:r>
            <a:r>
              <a:rPr lang="ko-KR" altLang="en-US" sz="1400" dirty="0" smtClean="0">
                <a:latin typeface="+mj-ea"/>
              </a:rPr>
              <a:t>부터 </a:t>
            </a:r>
            <a:r>
              <a:rPr lang="en-US" altLang="ko-KR" sz="1400" dirty="0" smtClean="0">
                <a:latin typeface="+mj-ea"/>
              </a:rPr>
              <a:t>2-5 </a:t>
            </a:r>
            <a:r>
              <a:rPr lang="ko-KR" altLang="en-US" sz="1400" dirty="0" smtClean="0">
                <a:latin typeface="+mj-ea"/>
              </a:rPr>
              <a:t>입력 완료 후 화면 하단의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다음 단계로 이동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팝업 메시지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저장하고 다음 단계로 이동합니다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창의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*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주의</a:t>
            </a:r>
            <a:r>
              <a:rPr lang="en-US" altLang="ko-KR" sz="1400" dirty="0" smtClean="0">
                <a:latin typeface="+mj-ea"/>
              </a:rPr>
              <a:t>: </a:t>
            </a:r>
            <a:r>
              <a:rPr lang="ko-KR" altLang="en-US" sz="1400" dirty="0" smtClean="0">
                <a:latin typeface="+mj-ea"/>
              </a:rPr>
              <a:t>입력 도중 이전 단계로 돌아가기 위해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뒤로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 시 입력 한 데이터 저장 안됨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        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        </a:t>
            </a:r>
            <a:r>
              <a:rPr lang="ko-KR" altLang="en-US" sz="1400" dirty="0" smtClean="0">
                <a:latin typeface="+mj-ea"/>
              </a:rPr>
              <a:t>입력 내용을 저장하고 이전 단계로 이동을 원할 경우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다음 단계로 이동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후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뒤로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 하여 이동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026" name="Picture 2" descr="C:\Users\강민\Desktop\대학운동부평가 사용자 메뉴얼\다음단계 이동 평가영역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29" y="2238053"/>
            <a:ext cx="8554805" cy="4328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3971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476672"/>
            <a:ext cx="8554805" cy="1656184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3-1</a:t>
            </a:r>
            <a:r>
              <a:rPr lang="en-US" altLang="ko-KR" sz="1400" dirty="0">
                <a:latin typeface="+mj-ea"/>
              </a:rPr>
              <a:t>: </a:t>
            </a:r>
            <a:r>
              <a:rPr lang="ko-KR" altLang="en-US" sz="1400" dirty="0">
                <a:latin typeface="+mj-ea"/>
              </a:rPr>
              <a:t>대학운동부 </a:t>
            </a:r>
            <a:r>
              <a:rPr lang="ko-KR" altLang="en-US" sz="1400" dirty="0" smtClean="0">
                <a:latin typeface="+mj-ea"/>
              </a:rPr>
              <a:t>인원 수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3-1</a:t>
            </a:r>
            <a:r>
              <a:rPr lang="ko-KR" altLang="en-US" sz="1400" dirty="0" smtClean="0">
                <a:latin typeface="+mj-ea"/>
              </a:rPr>
              <a:t>의 대학운동부 인원 수 입력 시 </a:t>
            </a:r>
            <a:r>
              <a:rPr lang="en-US" altLang="ko-KR" sz="1400" dirty="0" smtClean="0">
                <a:latin typeface="+mj-ea"/>
              </a:rPr>
              <a:t>3-2</a:t>
            </a:r>
            <a:r>
              <a:rPr lang="ko-KR" altLang="en-US" sz="1400" dirty="0" smtClean="0">
                <a:latin typeface="+mj-ea"/>
              </a:rPr>
              <a:t>부터 </a:t>
            </a:r>
            <a:r>
              <a:rPr lang="en-US" altLang="ko-KR" sz="1400" dirty="0" smtClean="0">
                <a:latin typeface="+mj-ea"/>
              </a:rPr>
              <a:t>3-6</a:t>
            </a:r>
            <a:r>
              <a:rPr lang="ko-KR" altLang="en-US" sz="1400" dirty="0" smtClean="0">
                <a:latin typeface="+mj-ea"/>
              </a:rPr>
              <a:t>까지 대학운동부 학생선수 인원 자동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>
                <a:latin typeface="+mj-ea"/>
              </a:rPr>
              <a:t>아래 입력 예시 화면 참고</a:t>
            </a:r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2050" name="Picture 2" descr="C:\Users\강민\Desktop\3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30" y="2204864"/>
            <a:ext cx="8554805" cy="4378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927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5" y="332656"/>
            <a:ext cx="8554805" cy="1656184"/>
          </a:xfrm>
          <a:prstGeom prst="rect">
            <a:avLst/>
          </a:prstGeom>
        </p:spPr>
        <p:txBody>
          <a:bodyPr vert="horz" rtlCol="0" anchor="ctr">
            <a:normAutofit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3-2: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출전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2015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아래 입력 순서 참고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3074" name="Picture 2" descr="C:\Users\강민\Desktop\3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30" y="1628800"/>
            <a:ext cx="8554805" cy="4920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424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5" y="332656"/>
            <a:ext cx="8554805" cy="1872208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3-2: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출전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2015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국제대회의 경우 국내대회와 같은 방식으로 입력하되 참가 대회를 선택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2014</a:t>
            </a:r>
            <a:r>
              <a:rPr lang="ko-KR" altLang="en-US" sz="1400" dirty="0" smtClean="0">
                <a:latin typeface="+mj-ea"/>
              </a:rPr>
              <a:t>년에 개최된 국제대회만 입력</a:t>
            </a:r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선택 항목에 없는 국제대회의 경우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기타국제대회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선택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4098" name="Picture 2" descr="C:\Users\강민\Desktop\3-2국제대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4" y="2204864"/>
            <a:ext cx="8554805" cy="4327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4" y="260648"/>
            <a:ext cx="8554805" cy="165618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3-2: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출전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2015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아래 입력 예시 화면 참고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5123" name="Picture 3" descr="C:\Users\강민\Desktop\3-2 예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5" y="1837569"/>
            <a:ext cx="8554805" cy="473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149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4" y="260648"/>
            <a:ext cx="8554805" cy="1656184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3-2: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출전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2015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수정 또는 삭제를 원하는 경우 입력한 종목 옆에 위치한 </a:t>
            </a:r>
            <a:r>
              <a:rPr lang="en-US" altLang="ko-KR" sz="1400" dirty="0" smtClean="0">
                <a:latin typeface="+mj-ea"/>
              </a:rPr>
              <a:t>“x”</a:t>
            </a:r>
            <a:r>
              <a:rPr lang="ko-KR" altLang="en-US" sz="1400" dirty="0" smtClean="0">
                <a:latin typeface="+mj-ea"/>
              </a:rPr>
              <a:t>를 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“x” </a:t>
            </a:r>
            <a:r>
              <a:rPr lang="ko-KR" altLang="en-US" sz="1400" dirty="0" smtClean="0">
                <a:latin typeface="+mj-ea"/>
              </a:rPr>
              <a:t>클릭 후 삭제 여부 확인 팝업 알림 메시지 창에서 삭제를 원할 경우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수정을 원하는 경우 해당 입력 항목을 삭제 후 재입력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6147" name="Picture 3" descr="C:\Users\강민\Desktop\3-2 수정 삭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4" y="1988840"/>
            <a:ext cx="8554805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938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4" y="260648"/>
            <a:ext cx="8554805" cy="1584176"/>
          </a:xfrm>
          <a:prstGeom prst="rect">
            <a:avLst/>
          </a:prstGeom>
        </p:spPr>
        <p:txBody>
          <a:bodyPr vert="horz" rtlCol="0" anchor="ctr">
            <a:normAutofit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3-3: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입상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2015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입상 실적 점수는 협의회 홈페이지 자료마당 기타자료실의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전국체전채점표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를 다운받아  종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err="1" smtClean="0">
                <a:latin typeface="+mj-ea"/>
              </a:rPr>
              <a:t>목별</a:t>
            </a:r>
            <a:r>
              <a:rPr lang="ko-KR" altLang="en-US" sz="1400" dirty="0" smtClean="0">
                <a:latin typeface="+mj-ea"/>
              </a:rPr>
              <a:t> 입상 실적을 입력 후 결과 값을 입상실적 점수 항목에 입력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7170" name="Picture 2" descr="C:\Users\강민\Desktop\3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3" y="2060848"/>
            <a:ext cx="8554805" cy="4497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2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4" y="332656"/>
            <a:ext cx="8554805" cy="2232248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3-3: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입상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2015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협의회 홈페이지 자료마당 기타자료실에서 다운로드 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전국체전채점표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에 입상 실적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순위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smtClean="0">
                <a:latin typeface="+mj-ea"/>
              </a:rPr>
              <a:t>성적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ko-KR" altLang="en-US" sz="1400" dirty="0" smtClean="0">
                <a:latin typeface="+mj-ea"/>
              </a:rPr>
              <a:t>부분의 보라색 항목은 입력 금지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종목별 입상 실적을 입력 후 화면 우측의 종목별 점수를 평가입력 시스템에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예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ko-KR" altLang="en-US" sz="1400" dirty="0" smtClean="0">
                <a:latin typeface="+mj-ea"/>
              </a:rPr>
              <a:t>검도 </a:t>
            </a:r>
            <a:r>
              <a:rPr lang="en-US" altLang="ko-KR" sz="1400" dirty="0" smtClean="0">
                <a:latin typeface="+mj-ea"/>
              </a:rPr>
              <a:t>33</a:t>
            </a:r>
            <a:r>
              <a:rPr lang="ko-KR" altLang="en-US" sz="1400" dirty="0" smtClean="0">
                <a:latin typeface="+mj-ea"/>
              </a:rPr>
              <a:t>점</a:t>
            </a:r>
            <a:r>
              <a:rPr lang="en-US" altLang="ko-KR" sz="1400" dirty="0" smtClean="0">
                <a:latin typeface="+mj-ea"/>
              </a:rPr>
              <a:t>, </a:t>
            </a:r>
            <a:r>
              <a:rPr lang="ko-KR" altLang="en-US" sz="1400" dirty="0" smtClean="0">
                <a:latin typeface="+mj-ea"/>
              </a:rPr>
              <a:t>농구 </a:t>
            </a:r>
            <a:r>
              <a:rPr lang="en-US" altLang="ko-KR" sz="1400" dirty="0" smtClean="0">
                <a:latin typeface="+mj-ea"/>
              </a:rPr>
              <a:t>15</a:t>
            </a:r>
            <a:r>
              <a:rPr lang="ko-KR" altLang="en-US" sz="1400" dirty="0" smtClean="0">
                <a:latin typeface="+mj-ea"/>
              </a:rPr>
              <a:t>점</a:t>
            </a:r>
            <a:r>
              <a:rPr lang="en-US" altLang="ko-KR" sz="1400" dirty="0" smtClean="0">
                <a:latin typeface="+mj-ea"/>
              </a:rPr>
              <a:t>, </a:t>
            </a:r>
            <a:r>
              <a:rPr lang="ko-KR" altLang="en-US" sz="1400" dirty="0" smtClean="0">
                <a:latin typeface="+mj-ea"/>
              </a:rPr>
              <a:t>배구 </a:t>
            </a:r>
            <a:r>
              <a:rPr lang="en-US" altLang="ko-KR" sz="1400" dirty="0" smtClean="0">
                <a:latin typeface="+mj-ea"/>
              </a:rPr>
              <a:t>8</a:t>
            </a:r>
            <a:r>
              <a:rPr lang="ko-KR" altLang="en-US" sz="1400" dirty="0" smtClean="0">
                <a:latin typeface="+mj-ea"/>
              </a:rPr>
              <a:t>점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아래 </a:t>
            </a:r>
            <a:r>
              <a:rPr lang="ko-KR" altLang="en-US" sz="1400" dirty="0">
                <a:latin typeface="+mj-ea"/>
              </a:rPr>
              <a:t>입력 예시 화면 참고</a:t>
            </a:r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8194" name="Picture 2" descr="C:\Users\강민\Desktop\3-3엑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09" y="2708920"/>
            <a:ext cx="8587080" cy="3844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8958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4" y="332656"/>
            <a:ext cx="8660804" cy="237626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3-3: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입상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2015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전국체전채점표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에서 산출 한 점수를 평가 입력 시스템에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300" dirty="0" smtClean="0">
                <a:latin typeface="+mj-ea"/>
              </a:rPr>
              <a:t> 입력 방식은 </a:t>
            </a:r>
            <a:r>
              <a:rPr lang="en-US" altLang="ko-KR" sz="1300" dirty="0" smtClean="0">
                <a:latin typeface="+mj-ea"/>
              </a:rPr>
              <a:t>3-2 </a:t>
            </a:r>
            <a:r>
              <a:rPr lang="ko-KR" altLang="en-US" sz="1300" dirty="0">
                <a:latin typeface="+mj-ea"/>
              </a:rPr>
              <a:t>국내</a:t>
            </a:r>
            <a:r>
              <a:rPr lang="en-US" altLang="ko-KR" sz="1300" dirty="0">
                <a:effectLst/>
              </a:rPr>
              <a:t>·</a:t>
            </a:r>
            <a:r>
              <a:rPr lang="ko-KR" altLang="en-US" sz="1300" dirty="0">
                <a:effectLst/>
              </a:rPr>
              <a:t>국제대회 </a:t>
            </a:r>
            <a:r>
              <a:rPr lang="ko-KR" altLang="en-US" sz="1300" dirty="0" smtClean="0">
                <a:effectLst/>
              </a:rPr>
              <a:t>출전 실적과 마찬가지로 종목 선택 후 점수 기입 </a:t>
            </a:r>
            <a:r>
              <a:rPr lang="en-US" altLang="ko-KR" sz="1300" dirty="0" smtClean="0">
                <a:effectLst/>
              </a:rPr>
              <a:t>“</a:t>
            </a:r>
            <a:r>
              <a:rPr lang="ko-KR" altLang="en-US" sz="1300" dirty="0" smtClean="0">
                <a:solidFill>
                  <a:srgbClr val="FF0000"/>
                </a:solidFill>
                <a:effectLst/>
              </a:rPr>
              <a:t>입력</a:t>
            </a:r>
            <a:r>
              <a:rPr lang="en-US" altLang="ko-KR" sz="1300" dirty="0" smtClean="0">
                <a:effectLst/>
              </a:rPr>
              <a:t>” </a:t>
            </a:r>
            <a:r>
              <a:rPr lang="ko-KR" altLang="en-US" sz="1300" dirty="0" smtClean="0">
                <a:effectLst/>
              </a:rPr>
              <a:t>버튼 클릭 </a:t>
            </a:r>
            <a:r>
              <a:rPr lang="en-US" altLang="ko-KR" sz="1300" dirty="0" smtClean="0">
                <a:effectLst/>
              </a:rPr>
              <a:t>Click</a:t>
            </a:r>
          </a:p>
          <a:p>
            <a:pPr algn="l"/>
            <a:endParaRPr lang="en-US" altLang="ko-KR" sz="1300" dirty="0">
              <a:effectLst/>
            </a:endParaRPr>
          </a:p>
          <a:p>
            <a:pPr algn="l"/>
            <a:r>
              <a:rPr lang="en-US" altLang="ko-KR" sz="1300" dirty="0" smtClean="0">
                <a:effectLst/>
              </a:rPr>
              <a:t>  </a:t>
            </a:r>
            <a:r>
              <a:rPr lang="ko-KR" altLang="en-US" sz="1300" dirty="0" smtClean="0">
                <a:effectLst/>
              </a:rPr>
              <a:t>수정 또는 삭제를 원할 경우 </a:t>
            </a:r>
            <a:r>
              <a:rPr lang="en-US" altLang="ko-KR" sz="1300" dirty="0">
                <a:latin typeface="+mj-ea"/>
              </a:rPr>
              <a:t>3-2 </a:t>
            </a:r>
            <a:r>
              <a:rPr lang="ko-KR" altLang="en-US" sz="1300" dirty="0">
                <a:latin typeface="+mj-ea"/>
              </a:rPr>
              <a:t>국내</a:t>
            </a:r>
            <a:r>
              <a:rPr lang="en-US" altLang="ko-KR" sz="1300" dirty="0">
                <a:effectLst/>
              </a:rPr>
              <a:t>·</a:t>
            </a:r>
            <a:r>
              <a:rPr lang="ko-KR" altLang="en-US" sz="1300" dirty="0">
                <a:effectLst/>
              </a:rPr>
              <a:t>국제대회 출전 실적과 마찬가지로 </a:t>
            </a:r>
            <a:r>
              <a:rPr lang="en-US" altLang="ko-KR" sz="1300" dirty="0" smtClean="0">
                <a:effectLst/>
              </a:rPr>
              <a:t>“x”  </a:t>
            </a:r>
            <a:r>
              <a:rPr lang="ko-KR" altLang="en-US" sz="1300" dirty="0" smtClean="0">
                <a:effectLst/>
              </a:rPr>
              <a:t>클릭하여 진행</a:t>
            </a:r>
            <a:endParaRPr lang="en-US" altLang="ko-KR" sz="1300" dirty="0" smtClean="0">
              <a:effectLst/>
            </a:endParaRPr>
          </a:p>
          <a:p>
            <a:pPr algn="l"/>
            <a:endParaRPr lang="en-US" altLang="ko-KR" sz="1300" dirty="0">
              <a:effectLst/>
            </a:endParaRPr>
          </a:p>
          <a:p>
            <a:pPr algn="l"/>
            <a:r>
              <a:rPr lang="en-US" altLang="ko-KR" sz="1300" dirty="0" smtClean="0">
                <a:effectLst/>
              </a:rPr>
              <a:t> </a:t>
            </a:r>
            <a:r>
              <a:rPr lang="ko-KR" altLang="en-US" sz="1300" dirty="0" smtClean="0">
                <a:effectLst/>
              </a:rPr>
              <a:t>아래 입력 예시 화면 참</a:t>
            </a:r>
            <a:r>
              <a:rPr lang="ko-KR" altLang="en-US" sz="1300" dirty="0">
                <a:effectLst/>
              </a:rPr>
              <a:t>고</a:t>
            </a:r>
            <a:r>
              <a:rPr lang="ko-KR" altLang="en-US" sz="1300" dirty="0" smtClean="0">
                <a:effectLst/>
              </a:rPr>
              <a:t> </a:t>
            </a:r>
            <a:endParaRPr lang="en-US" altLang="ko-KR" sz="1300" dirty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9218" name="Picture 2" descr="C:\Users\강민\Desktop\3-3 국내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4" y="2780928"/>
            <a:ext cx="8516788" cy="3767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8133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4" y="332656"/>
            <a:ext cx="8660804" cy="2448272"/>
          </a:xfrm>
          <a:prstGeom prst="rect">
            <a:avLst/>
          </a:prstGeom>
        </p:spPr>
        <p:txBody>
          <a:bodyPr vert="horz" rtlCol="0" anchor="ctr">
            <a:normAutofit fontScale="92500"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3-3: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입상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2015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“</a:t>
            </a:r>
            <a:r>
              <a:rPr lang="ko-KR" altLang="en-US" sz="1400" dirty="0" smtClean="0">
                <a:latin typeface="+mj-ea"/>
              </a:rPr>
              <a:t>전국체전채점표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에서 산출 한 점수를 평가 입력 시스템에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국제대회도 국내대회와 같은 방식으로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종목별 세부 종목 구분이 없는 경우 합산하여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예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ko-KR" altLang="en-US" sz="1400" dirty="0" smtClean="0">
                <a:latin typeface="+mj-ea"/>
              </a:rPr>
              <a:t>빙상의 경우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전국체전채점표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각 세부종목의 종목별 합산 점수를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아래 예시 화면 참고</a:t>
            </a:r>
            <a:endParaRPr lang="en-US" altLang="ko-KR" sz="1400" dirty="0" smtClean="0">
              <a:latin typeface="+mj-ea"/>
            </a:endParaRPr>
          </a:p>
        </p:txBody>
      </p:sp>
      <p:pic>
        <p:nvPicPr>
          <p:cNvPr id="10242" name="Picture 2" descr="C:\Users\강민\Desktop\3-3국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196" y="2826104"/>
            <a:ext cx="8516788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강민\Desktop\3-3국제대회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4" y="4125746"/>
            <a:ext cx="8516788" cy="240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8285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4" y="332656"/>
            <a:ext cx="8516788" cy="453650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3-4: </a:t>
            </a:r>
            <a:r>
              <a:rPr lang="ko-KR" altLang="en-US" sz="1400" dirty="0" smtClean="0">
                <a:latin typeface="+mj-ea"/>
              </a:rPr>
              <a:t>대학운동부 학생선수 역량 향상도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3-5: </a:t>
            </a:r>
            <a:r>
              <a:rPr lang="ko-KR" altLang="en-US" sz="1400" dirty="0" smtClean="0">
                <a:latin typeface="+mj-ea"/>
              </a:rPr>
              <a:t>대학운동부 학생선수 청렴도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4-4: </a:t>
            </a:r>
            <a:r>
              <a:rPr lang="ko-KR" altLang="en-US" sz="1400" dirty="0" smtClean="0">
                <a:latin typeface="+mj-ea"/>
              </a:rPr>
              <a:t>대학운동부 지도자 청렴도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5-1: </a:t>
            </a:r>
            <a:r>
              <a:rPr lang="ko-KR" altLang="en-US" sz="1400" dirty="0" smtClean="0">
                <a:latin typeface="+mj-ea"/>
              </a:rPr>
              <a:t>대학운동부 사회적 협력 및 기여도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5-2: KUSF </a:t>
            </a:r>
            <a:r>
              <a:rPr lang="ko-KR" altLang="en-US" sz="1400" dirty="0" smtClean="0">
                <a:latin typeface="+mj-ea"/>
              </a:rPr>
              <a:t>운영규정 운영계획 수립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5-3: KUSF </a:t>
            </a:r>
            <a:r>
              <a:rPr lang="ko-KR" altLang="en-US" sz="1400" dirty="0" smtClean="0">
                <a:latin typeface="+mj-ea"/>
              </a:rPr>
              <a:t>시행 사업 협력 및 참여도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위 평가항목은 정성평가 항목으로 협의회 홈페이지 자료마당 기타자료실에서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평가 보고서</a:t>
            </a:r>
            <a:r>
              <a:rPr lang="en-US" altLang="ko-KR" sz="1400" dirty="0" smtClean="0">
                <a:latin typeface="+mj-ea"/>
              </a:rPr>
              <a:t>”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양식을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작성하여 제출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5497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22843" y="260648"/>
            <a:ext cx="8660804" cy="1944216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3-6: </a:t>
            </a:r>
            <a:r>
              <a:rPr lang="ko-KR" altLang="en-US" sz="1400" dirty="0" smtClean="0">
                <a:latin typeface="+mj-ea"/>
              </a:rPr>
              <a:t>대학운동부 여성 학생선수 비율</a:t>
            </a:r>
            <a:r>
              <a:rPr lang="en-US" altLang="ko-KR" sz="1400" dirty="0" smtClean="0">
                <a:effectLst/>
              </a:rPr>
              <a:t>(</a:t>
            </a:r>
            <a:r>
              <a:rPr lang="ko-KR" altLang="en-US" sz="1400" dirty="0" err="1" smtClean="0">
                <a:effectLst/>
              </a:rPr>
              <a:t>가산점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여성 학생선수가 있는 경우만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여성 학생선수가 없는 경우는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0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으로 입력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1266" name="Picture 2" descr="C:\Users\강민\Desktop\3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863" y="2276872"/>
            <a:ext cx="8511609" cy="4256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066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 txBox="1">
            <a:spLocks/>
          </p:cNvSpPr>
          <p:nvPr/>
        </p:nvSpPr>
        <p:spPr>
          <a:xfrm>
            <a:off x="322843" y="260648"/>
            <a:ext cx="8660804" cy="216024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4-1: </a:t>
            </a:r>
            <a:r>
              <a:rPr lang="ko-KR" altLang="en-US" sz="1400" dirty="0" smtClean="0">
                <a:latin typeface="+mj-ea"/>
              </a:rPr>
              <a:t>대학운동부 여성 전임지도자 확보율</a:t>
            </a:r>
            <a:endParaRPr lang="en-US" altLang="ko-KR" sz="1400" dirty="0">
              <a:effectLst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시도체육회 파견 지도자를 제외한 대학에서 고용한 지도자만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운영종목 수는 육성</a:t>
            </a:r>
            <a:r>
              <a:rPr lang="en-US" altLang="ko-KR" sz="1400" dirty="0" smtClean="0">
                <a:latin typeface="+mj-ea"/>
              </a:rPr>
              <a:t>, </a:t>
            </a:r>
            <a:r>
              <a:rPr lang="ko-KR" altLang="en-US" sz="1400" dirty="0" smtClean="0">
                <a:latin typeface="+mj-ea"/>
              </a:rPr>
              <a:t>비육성에 관계없이 대학에서 운영하는 모든 운동부 수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아래 입력 예시 화면 참고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2291" name="Picture 3" descr="C:\Users\강민\Desktop\4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671" y="2492896"/>
            <a:ext cx="8508801" cy="4111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61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22843" y="260648"/>
            <a:ext cx="8660804" cy="216024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4-2: </a:t>
            </a:r>
            <a:r>
              <a:rPr lang="ko-KR" altLang="en-US" sz="1400" dirty="0" smtClean="0">
                <a:latin typeface="+mj-ea"/>
              </a:rPr>
              <a:t>대학운동부 지도자 처우 개선 실적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시도체육회 파견 지도자를 제외한 대학에서 고용한 지도자만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지도자 보수 입력 시 금액 단위 주의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연봉기준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과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월평균 고정급 기준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확인 후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아래 입력 예시 화면 참고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3314" name="Picture 2" descr="C:\Users\강민\Desktop\4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42" y="2492896"/>
            <a:ext cx="8497629" cy="4085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383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22843" y="260648"/>
            <a:ext cx="8660804" cy="2088232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4-3: </a:t>
            </a:r>
            <a:r>
              <a:rPr lang="ko-KR" altLang="en-US" sz="1400" dirty="0" smtClean="0">
                <a:latin typeface="+mj-ea"/>
              </a:rPr>
              <a:t>대학운동부 지도자 역량 지수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시도체육회 파견 지도자를 제외한 대학에서 고용한 지도자만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각 항목별 최대 입력 가능한 실적 만 입력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smtClean="0">
                <a:latin typeface="+mj-ea"/>
              </a:rPr>
              <a:t>추가 입력 불필요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예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ko-KR" altLang="en-US" sz="1400" dirty="0" smtClean="0">
                <a:latin typeface="+mj-ea"/>
              </a:rPr>
              <a:t>지도자 교육훈련 최대 </a:t>
            </a:r>
            <a:r>
              <a:rPr lang="en-US" altLang="ko-KR" sz="1400" dirty="0" smtClean="0">
                <a:latin typeface="+mj-ea"/>
              </a:rPr>
              <a:t>5</a:t>
            </a:r>
            <a:r>
              <a:rPr lang="ko-KR" altLang="en-US" sz="1400" dirty="0" smtClean="0">
                <a:latin typeface="+mj-ea"/>
              </a:rPr>
              <a:t>개</a:t>
            </a:r>
            <a:r>
              <a:rPr lang="en-US" altLang="ko-KR" sz="1400" dirty="0" smtClean="0">
                <a:latin typeface="+mj-ea"/>
              </a:rPr>
              <a:t>, </a:t>
            </a:r>
            <a:r>
              <a:rPr lang="ko-KR" altLang="en-US" sz="1400" dirty="0" smtClean="0">
                <a:latin typeface="+mj-ea"/>
              </a:rPr>
              <a:t>지도자 협회 및 단체 임원 활동 </a:t>
            </a:r>
            <a:r>
              <a:rPr lang="en-US" altLang="ko-KR" sz="1400" dirty="0" smtClean="0">
                <a:latin typeface="+mj-ea"/>
              </a:rPr>
              <a:t>3</a:t>
            </a:r>
            <a:r>
              <a:rPr lang="ko-KR" altLang="en-US" sz="1400" dirty="0" smtClean="0">
                <a:latin typeface="+mj-ea"/>
              </a:rPr>
              <a:t>개</a:t>
            </a:r>
            <a:r>
              <a:rPr lang="en-US" altLang="ko-KR" sz="1400" dirty="0" smtClean="0">
                <a:latin typeface="+mj-ea"/>
              </a:rPr>
              <a:t>…</a:t>
            </a:r>
            <a:r>
              <a:rPr lang="ko-KR" altLang="en-US" sz="1400" dirty="0" smtClean="0">
                <a:latin typeface="+mj-ea"/>
              </a:rPr>
              <a:t>지도자 국제심판 자격 인원 </a:t>
            </a:r>
            <a:r>
              <a:rPr lang="en-US" altLang="ko-KR" sz="1400" dirty="0" smtClean="0">
                <a:latin typeface="+mj-ea"/>
              </a:rPr>
              <a:t>3</a:t>
            </a:r>
            <a:r>
              <a:rPr lang="ko-KR" altLang="en-US" sz="1400" dirty="0" smtClean="0">
                <a:latin typeface="+mj-ea"/>
              </a:rPr>
              <a:t>개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지도자 자격증 수 항목 </a:t>
            </a:r>
            <a:r>
              <a:rPr lang="en-US" altLang="ko-KR" sz="1400" dirty="0" smtClean="0">
                <a:latin typeface="+mj-ea"/>
              </a:rPr>
              <a:t>1</a:t>
            </a:r>
            <a:r>
              <a:rPr lang="ko-KR" altLang="en-US" sz="1400" dirty="0" smtClean="0">
                <a:latin typeface="+mj-ea"/>
              </a:rPr>
              <a:t>인이 여러 개의 자격증을 보유한 경우 모두 입력 가능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아래 입력 예시 화면 참고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4338" name="Picture 2" descr="C:\Users\강민\Desktop\4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95" y="2348880"/>
            <a:ext cx="8497629" cy="4205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6889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22843" y="332656"/>
            <a:ext cx="8660804" cy="2088232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4-4: </a:t>
            </a:r>
            <a:r>
              <a:rPr lang="ko-KR" altLang="en-US" sz="1400" dirty="0" smtClean="0">
                <a:latin typeface="+mj-ea"/>
              </a:rPr>
              <a:t>여성 지도자 인원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err="1" smtClean="0">
                <a:latin typeface="+mj-ea"/>
              </a:rPr>
              <a:t>가산점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시도체육회 파견 지도자를 제외한 대학에서 고용한 지도자만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종목 선택 후 여성 지도자 인원 기입 후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입력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버튼 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직위별 추가 입력 필요 시 추가 입력 가능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15363" name="Picture 3" descr="C:\Users\강민\Desktop\4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76" y="2458528"/>
            <a:ext cx="8497629" cy="4101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4529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22843" y="332656"/>
            <a:ext cx="8660804" cy="165618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4-4: </a:t>
            </a:r>
            <a:r>
              <a:rPr lang="ko-KR" altLang="en-US" sz="1400" dirty="0" smtClean="0">
                <a:latin typeface="+mj-ea"/>
              </a:rPr>
              <a:t>여성 지도자 인원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err="1" smtClean="0">
                <a:latin typeface="+mj-ea"/>
              </a:rPr>
              <a:t>가산점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아래 입력 예시 화면 참고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16386" name="Picture 2" descr="C:\Users\강민\Desktop\4-4 예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42" y="2204864"/>
            <a:ext cx="8425622" cy="432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9235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22843" y="332656"/>
            <a:ext cx="8660804" cy="2016224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모든 평가 영역 입력 완료 시 화면 하단의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작성완료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작성완료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 시 나타나는 팝업 메시지 창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버튼 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버튼 클릭 시 평가입력 초기화면으로 돌아감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평가 입력 기간 동안 수정이 필요한 경우 수정 후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작성완료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클릭하여 수정 내용 반영 확인 할 것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아래 입력 예시 화면 참고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17410" name="Picture 2" descr="C:\Users\강민\Desktop\작성완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43" y="2348880"/>
            <a:ext cx="8497629" cy="4236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7686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22843" y="332656"/>
            <a:ext cx="8660804" cy="1224136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r>
              <a:rPr lang="en-US" altLang="ko-KR" sz="2800" dirty="0" smtClean="0">
                <a:latin typeface="+mj-ea"/>
              </a:rPr>
              <a:t>“</a:t>
            </a:r>
            <a:r>
              <a:rPr lang="ko-KR" altLang="en-US" sz="2800" dirty="0" smtClean="0">
                <a:latin typeface="+mj-ea"/>
              </a:rPr>
              <a:t>대학운동부 평가 입력</a:t>
            </a:r>
            <a:r>
              <a:rPr lang="en-US" altLang="ko-KR" sz="2800" dirty="0" smtClean="0">
                <a:latin typeface="+mj-ea"/>
              </a:rPr>
              <a:t>”</a:t>
            </a:r>
          </a:p>
          <a:p>
            <a:r>
              <a:rPr lang="en-US" altLang="ko-KR" sz="2800" dirty="0" smtClean="0">
                <a:latin typeface="+mj-ea"/>
              </a:rPr>
              <a:t>FAQ</a:t>
            </a:r>
          </a:p>
          <a:p>
            <a:pPr algn="l"/>
            <a:endParaRPr lang="en-US" altLang="ko-KR" sz="1400" dirty="0">
              <a:latin typeface="+mj-ea"/>
            </a:endParaRPr>
          </a:p>
        </p:txBody>
      </p:sp>
      <p:sp>
        <p:nvSpPr>
          <p:cNvPr id="6" name="내용 개체 틀 1"/>
          <p:cNvSpPr>
            <a:spLocks noGrp="1"/>
          </p:cNvSpPr>
          <p:nvPr>
            <p:ph idx="1"/>
          </p:nvPr>
        </p:nvSpPr>
        <p:spPr>
          <a:xfrm>
            <a:off x="322843" y="1340768"/>
            <a:ext cx="8549793" cy="5328592"/>
          </a:xfrm>
        </p:spPr>
        <p:txBody>
          <a:bodyPr>
            <a:normAutofit lnSpcReduction="10000"/>
          </a:bodyPr>
          <a:lstStyle/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차 평가 확인서식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엑셀파일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과 평가시스템에 입력하는 내용은 같은 내용인가요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차 평가 확인서식에 입력하신 내용은 평가시스템에 입력하기 위한 취합 자료로 생각하시면 됩니다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 </a:t>
            </a: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신청서 제출 시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차 평가 확인서식을 토대로 평가시스템에 입력한 내용을 확인합니다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 </a:t>
            </a: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1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차 평가  확인서식을 먼저 작성하신 후 작성 자료를 토대로 평가시스템에 입력하시길 바랍니다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 </a:t>
            </a: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Q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1-1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인건비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항목에 수당도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포함이 되나요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인건비에는 기본급과 각종 수당을 모두 포함한 금액을 입력하시면 됩니다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1-1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특정항목에 다른 항목이 포함된 경우는 어떻게 입력을 하나요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     예를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들어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출전비에 훈련비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숙박비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식비 등이 포함된 경우 어떻게 입력을 하나요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분할하여 입력하기가 어려운 경우 특정항목에 다른 항목이 포함된 총 금액을 입력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하시면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됩니다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     예를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들어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출전비에 훈련비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숙박비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식비 등이 모두 포함된 경우 총 금액을 출전비 항목에 입력하고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숙박비와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식비는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0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으로 입력하시면 됩니다</a:t>
            </a:r>
            <a:r>
              <a:rPr lang="en-US" altLang="ko-KR" sz="1400" b="1" spc="300" dirty="0">
                <a:solidFill>
                  <a:schemeClr val="tx1"/>
                </a:solidFill>
                <a:latin typeface="+mn-ea"/>
              </a:rPr>
              <a:t>.</a:t>
            </a:r>
            <a:endParaRPr lang="ko-KR" altLang="en-US" sz="1400" spc="3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endParaRPr lang="en-US" altLang="ko-KR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Q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1-2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전용 기숙사와 일반 기숙사를 혼합해서 사용하는 경우는 두 가지 중 무엇을 선택해야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하    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나요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두 가지 항목 중 학생선수 사용 비율이 높은 항목을 선택 하시면 됩니다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0" indent="0" fontAlgn="base">
              <a:buNone/>
            </a:pP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2-1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재학 중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프로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+mn-ea"/>
              </a:rPr>
              <a:t>실업팀으로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진출 한 경우 정원에서 제외 된다고 명시 되어있는데 해당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인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원을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제외하고 정원을 입력해야 하나요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아닙니다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정원에 포함하여 입력해주시고 취업인원에 추가적으로 입력해주시면 됩니다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취업인원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항목 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에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입력을 하실 경우 서류상으로 취업사실을 증빙 하실 수 있는 경우에만 입력을 해주시면 됩니다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51205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 txBox="1">
            <a:spLocks/>
          </p:cNvSpPr>
          <p:nvPr/>
        </p:nvSpPr>
        <p:spPr>
          <a:xfrm>
            <a:off x="322843" y="332656"/>
            <a:ext cx="8660804" cy="1224136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r>
              <a:rPr lang="en-US" altLang="ko-KR" sz="2800" dirty="0" smtClean="0">
                <a:latin typeface="+mj-ea"/>
              </a:rPr>
              <a:t>“</a:t>
            </a:r>
            <a:r>
              <a:rPr lang="ko-KR" altLang="en-US" sz="2800" dirty="0" smtClean="0">
                <a:latin typeface="+mj-ea"/>
              </a:rPr>
              <a:t>대학운동부 평가 입력</a:t>
            </a:r>
            <a:r>
              <a:rPr lang="en-US" altLang="ko-KR" sz="2800" dirty="0" smtClean="0">
                <a:latin typeface="+mj-ea"/>
              </a:rPr>
              <a:t>”</a:t>
            </a:r>
          </a:p>
          <a:p>
            <a:r>
              <a:rPr lang="en-US" altLang="ko-KR" sz="2800" dirty="0" smtClean="0">
                <a:latin typeface="+mj-ea"/>
              </a:rPr>
              <a:t>FAQ</a:t>
            </a:r>
          </a:p>
          <a:p>
            <a:pPr algn="l"/>
            <a:endParaRPr lang="en-US" altLang="ko-KR" sz="1400" dirty="0">
              <a:latin typeface="+mj-ea"/>
            </a:endParaRPr>
          </a:p>
        </p:txBody>
      </p:sp>
      <p:sp>
        <p:nvSpPr>
          <p:cNvPr id="6" name="내용 개체 틀 1"/>
          <p:cNvSpPr>
            <a:spLocks noGrp="1"/>
          </p:cNvSpPr>
          <p:nvPr>
            <p:ph idx="1"/>
          </p:nvPr>
        </p:nvSpPr>
        <p:spPr>
          <a:xfrm>
            <a:off x="270679" y="1988840"/>
            <a:ext cx="8549793" cy="4597971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2-3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정규학기 이내에 졸업한 학생선수 인원은 무엇을 뜻하나요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누적인원이 아닌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평가 년도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예를 들어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2016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년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 시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2016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년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월 졸업생 중 정규학기 즉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4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년제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대  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학을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기준으로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8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학기 내에 졸업한 학생선수 인원을 말합니다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2-3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졸업한 대학운동부 학생선수 인원은 무엇을 뜻하나요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누적인원이 아닌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평가 년도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예를 들어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2016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년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 시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2016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년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월에 졸업한 모든 학생선수 인원을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뜻 합니다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2-4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평가대상 제외 인원은 무엇을 뜻하나요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졸업 후 상무 또는 경찰청이 아닌 일반 군입대를 하거나 대학원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진학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, 2</a:t>
            </a:r>
            <a:r>
              <a:rPr lang="en-US" altLang="ko-KR" sz="1400" dirty="0" smtClean="0"/>
              <a:t>·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3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년제 대학에서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4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년제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대학으로 편입</a:t>
            </a:r>
            <a:r>
              <a:rPr lang="en-US" altLang="ko-KR" sz="1400" dirty="0"/>
              <a:t>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또는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해외유학 을 간 졸업생을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뜻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합니다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2-4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취업은 하였으나 서류상으로 증빙이 불가능 한 졸업생의 경우는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어떻게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하나요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2-4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를 포함한 모든 평가영역의 입력 내용은 서류상으로 증빙이 가능한 경우에만 입력을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하시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는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것을 원칙으로 합니다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증빙이 불가능한 경우는 입력을 하시면 안 됩니다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>
              <a:buNone/>
            </a:pP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356335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22843" y="332656"/>
            <a:ext cx="8660804" cy="1224136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r>
              <a:rPr lang="en-US" altLang="ko-KR" sz="2800" dirty="0" smtClean="0">
                <a:latin typeface="+mj-ea"/>
              </a:rPr>
              <a:t>“</a:t>
            </a:r>
            <a:r>
              <a:rPr lang="ko-KR" altLang="en-US" sz="2800" dirty="0" smtClean="0">
                <a:latin typeface="+mj-ea"/>
              </a:rPr>
              <a:t>대학운동부 평가 입력</a:t>
            </a:r>
            <a:r>
              <a:rPr lang="en-US" altLang="ko-KR" sz="2800" dirty="0" smtClean="0">
                <a:latin typeface="+mj-ea"/>
              </a:rPr>
              <a:t>”</a:t>
            </a:r>
          </a:p>
          <a:p>
            <a:r>
              <a:rPr lang="en-US" altLang="ko-KR" sz="2800" dirty="0" smtClean="0">
                <a:latin typeface="+mj-ea"/>
              </a:rPr>
              <a:t>FAQ</a:t>
            </a:r>
          </a:p>
          <a:p>
            <a:pPr algn="l"/>
            <a:endParaRPr lang="en-US" altLang="ko-KR" sz="1400" dirty="0">
              <a:latin typeface="+mj-ea"/>
            </a:endParaRPr>
          </a:p>
        </p:txBody>
      </p:sp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270679" y="1988840"/>
            <a:ext cx="8621801" cy="4597971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3-1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대학운동부 인원 중 대한체육회선수등록은 되어있으나 휴학 중인 학생 선수도 포함을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시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키나요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선수등록이 되었더라고 휴학 중인 학생은 포함 시키지 않습니다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또한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실제 재학 중 이더라도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선수등록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을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하지 않았다면 포함 시키지 않습니다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3-2, 3-3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대회 구분 항목 중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아시아경기대회는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아시아권에서 개최되는 대회를 말하는 건가요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아닙니다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아시아경기대회는 아시안게임의 정식명칭입니다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아시아권에서 개최되는 대회는 기타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국제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대회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항목을 선택하시면 됩니다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0" indent="0" fontAlgn="base">
              <a:buNone/>
            </a:pP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FAQ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에 없는 기타 궁금한 사항은 어디로 문의를 하면 되나요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?</a:t>
            </a: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기타 궁금하신 사항은 한국대학스포츠총장협의회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+mn-ea"/>
              </a:rPr>
              <a:t>기획총괄팀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담당자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: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 강 민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070-4454-6474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로 문의 주세요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>
              <a:buNone/>
            </a:pP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68856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고구려 벽화">
  <a:themeElements>
    <a:clrScheme name="고구려 벽화">
      <a:dk1>
        <a:sysClr val="windowText" lastClr="000000"/>
      </a:dk1>
      <a:lt1>
        <a:sysClr val="window" lastClr="FFFFFF"/>
      </a:lt1>
      <a:dk2>
        <a:srgbClr val="433021"/>
      </a:dk2>
      <a:lt2>
        <a:srgbClr val="E8D8CA"/>
      </a:lt2>
      <a:accent1>
        <a:srgbClr val="E49458"/>
      </a:accent1>
      <a:accent2>
        <a:srgbClr val="74AD8D"/>
      </a:accent2>
      <a:accent3>
        <a:srgbClr val="D4AC30"/>
      </a:accent3>
      <a:accent4>
        <a:srgbClr val="7BA5BE"/>
      </a:accent4>
      <a:accent5>
        <a:srgbClr val="E4A098"/>
      </a:accent5>
      <a:accent6>
        <a:srgbClr val="70B4B7"/>
      </a:accent6>
      <a:hlink>
        <a:srgbClr val="008685"/>
      </a:hlink>
      <a:folHlink>
        <a:srgbClr val="EA5A23"/>
      </a:folHlink>
    </a:clrScheme>
    <a:fontScheme name="고구려 벽화">
      <a:maj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고구려 벽화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18000">
              <a:schemeClr val="phClr">
                <a:tint val="20000"/>
                <a:shade val="100000"/>
                <a:hueMod val="100000"/>
                <a:satMod val="100000"/>
              </a:schemeClr>
            </a:gs>
            <a:gs pos="87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95000"/>
                <a:hueMod val="100000"/>
                <a:satMod val="100000"/>
              </a:schemeClr>
            </a:gs>
          </a:gsLst>
          <a:lin ang="0" scaled="1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dir="5400000" algn="tl">
              <a:srgbClr val="EBE9ED">
                <a:alpha val="0"/>
              </a:srgbClr>
            </a:outerShdw>
          </a:effectLst>
        </a:effectStyle>
        <a:effectStyle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01600" dist="76200" dir="2700000" algn="bl">
              <a:srgbClr val="000000">
                <a:alpha val="30588"/>
              </a:srgbClr>
            </a:outerShdw>
          </a:effectLst>
          <a:scene3d>
            <a:camera prst="orthographicFront" fov="0">
              <a:rot lat="0" lon="0" rev="0"/>
            </a:camera>
            <a:lightRig rig="chilly" dir="t">
              <a:rot lat="0" lon="0" rev="4200000"/>
            </a:lightRig>
          </a:scene3d>
          <a:sp3d contourW="25400" prstMaterial="matte">
            <a:bevelT h="88900"/>
            <a:contourClr>
              <a:srgbClr val="FFFFFF">
                <a:alpha val="0"/>
              </a:srgb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60000">
              <a:schemeClr val="phClr">
                <a:tint val="100000"/>
                <a:shade val="55000"/>
                <a:hueMod val="100000"/>
                <a:satMod val="100000"/>
              </a:schemeClr>
            </a:gs>
          </a:gsLst>
          <a:path path="circle">
            <a:fillToRect l="50000" t="90000" r="50000" b="1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3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Hunting</Template>
  <TotalTime>1364</TotalTime>
  <Words>900</Words>
  <Application>Microsoft Office PowerPoint</Application>
  <PresentationFormat>화면 슬라이드 쇼(4:3)</PresentationFormat>
  <Paragraphs>384</Paragraphs>
  <Slides>50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50</vt:i4>
      </vt:variant>
    </vt:vector>
  </HeadingPairs>
  <TitlesOfParts>
    <vt:vector size="51" baseType="lpstr">
      <vt:lpstr>고구려 벽화</vt:lpstr>
      <vt:lpstr>대학운동부 평가 입력 매뉴얼</vt:lpstr>
      <vt:lpstr>“한국대학스포츠총장협의회 홈페이지 접속”     인터넷 주소입력 창에 www.kusf.or.kr 입력 이동  “한국대학스포츠총장협의회 사업안내”     한국대학스포츠총장협의회 홈페이지 접속 후 상위 3번째 배너 “사업안내” 클릭(Click)</vt:lpstr>
      <vt:lpstr>“대학운동부 지원 접속”     사업안내 배너 최상위에 위치한 “대학운동부 지원” 클릭(Click)</vt:lpstr>
      <vt:lpstr>“대학운동부 회원가입”     대학운동부 회원가입 페이지 이동을 위해 “로그인” 클릭(Click)</vt:lpstr>
      <vt:lpstr>“대학운동부 회원가입”(계속)     로그인 페이지로 이동 후 로그인 창 중단에 위치한 “회원가입” 클릭(Click)  “로그인”(기존 가입 회원)*아이디 및 비밀번호를 분실한 경우 협의회 070-4454-6474로 문의     2015 대학운동부 평가 실시 대학은 기존 아이디 및 비밀번호 입력 후 “로그인” 클릭(Click)        기존 회원은 매뉴얼 슬라이드 9번으로 이동  </vt:lpstr>
      <vt:lpstr>“대학운동부 회원가입”(계속)  Step1. 회원가입을 위한 기본 정보 입력(모든 항목 입력 후 회원가입 가능)  *대학교 선택 시 아이디 자동 발급(직접 입력 불가)  Step2. 모든 기본 정보 입력 후 화면 하단의 “확인” 클릭(Click)</vt:lpstr>
      <vt:lpstr>“대학운동부 회원가입 ”(계속)    아래 대학운동부 회원가입  입력 예시 참고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한국대학스포츠총장협의회 홈페이지 접속  Step1. www.kusf.or.kr 이동  Step2. 한국대학스포츠총장협의회 바로가기 배너 클릭</dc:title>
  <dc:creator>강민</dc:creator>
  <cp:lastModifiedBy>user</cp:lastModifiedBy>
  <cp:revision>90</cp:revision>
  <dcterms:created xsi:type="dcterms:W3CDTF">2015-04-07T07:31:37Z</dcterms:created>
  <dcterms:modified xsi:type="dcterms:W3CDTF">2016-05-04T10:27:46Z</dcterms:modified>
</cp:coreProperties>
</file>